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6" r:id="rId5"/>
    <p:sldId id="301" r:id="rId6"/>
    <p:sldId id="277" r:id="rId7"/>
    <p:sldId id="293" r:id="rId8"/>
    <p:sldId id="292" r:id="rId9"/>
    <p:sldId id="290" r:id="rId10"/>
    <p:sldId id="280" r:id="rId11"/>
    <p:sldId id="294" r:id="rId12"/>
    <p:sldId id="302" r:id="rId13"/>
    <p:sldId id="297" r:id="rId14"/>
    <p:sldId id="296" r:id="rId15"/>
    <p:sldId id="304" r:id="rId16"/>
    <p:sldId id="306" r:id="rId17"/>
    <p:sldId id="300" r:id="rId18"/>
    <p:sldId id="310" r:id="rId19"/>
    <p:sldId id="311" r:id="rId20"/>
    <p:sldId id="312" r:id="rId21"/>
    <p:sldId id="308" r:id="rId22"/>
    <p:sldId id="298" r:id="rId23"/>
    <p:sldId id="299" r:id="rId24"/>
    <p:sldId id="276" r:id="rId2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0F0"/>
    <a:srgbClr val="F26300"/>
    <a:srgbClr val="AFBF00"/>
    <a:srgbClr val="0084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D1D672-9A01-3F12-D7F2-61CC40C5E93D}" v="30" dt="2023-04-25T10:29:34.501"/>
    <p1510:client id="{779F7528-D984-49A9-9A53-1BE6AFED0A94}" v="1" dt="2023-05-01T19:30:21.8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94717" autoAdjust="0"/>
  </p:normalViewPr>
  <p:slideViewPr>
    <p:cSldViewPr snapToGrid="0">
      <p:cViewPr varScale="1">
        <p:scale>
          <a:sx n="83" d="100"/>
          <a:sy n="83" d="100"/>
        </p:scale>
        <p:origin x="816" y="67"/>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66" d="100"/>
          <a:sy n="66" d="100"/>
        </p:scale>
        <p:origin x="240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fstathia Chatzitheodorou" userId="S::echatzitheodorou_draxis.gr#ext#@nilu365.onmicrosoft.com::580ec707-eb9c-43ef-90d8-efa9116681df" providerId="AD" clId="Web-{33D1D672-9A01-3F12-D7F2-61CC40C5E93D}"/>
    <pc:docChg chg="addSld delSld modSld sldOrd">
      <pc:chgData name="Efstathia Chatzitheodorou" userId="S::echatzitheodorou_draxis.gr#ext#@nilu365.onmicrosoft.com::580ec707-eb9c-43ef-90d8-efa9116681df" providerId="AD" clId="Web-{33D1D672-9A01-3F12-D7F2-61CC40C5E93D}" dt="2023-04-25T10:29:34.501" v="28"/>
      <pc:docMkLst>
        <pc:docMk/>
      </pc:docMkLst>
      <pc:sldChg chg="modSp">
        <pc:chgData name="Efstathia Chatzitheodorou" userId="S::echatzitheodorou_draxis.gr#ext#@nilu365.onmicrosoft.com::580ec707-eb9c-43ef-90d8-efa9116681df" providerId="AD" clId="Web-{33D1D672-9A01-3F12-D7F2-61CC40C5E93D}" dt="2023-04-25T10:28:01.921" v="21" actId="20577"/>
        <pc:sldMkLst>
          <pc:docMk/>
          <pc:sldMk cId="872121197" sldId="276"/>
        </pc:sldMkLst>
        <pc:spChg chg="mod">
          <ac:chgData name="Efstathia Chatzitheodorou" userId="S::echatzitheodorou_draxis.gr#ext#@nilu365.onmicrosoft.com::580ec707-eb9c-43ef-90d8-efa9116681df" providerId="AD" clId="Web-{33D1D672-9A01-3F12-D7F2-61CC40C5E93D}" dt="2023-04-25T10:28:01.921" v="21" actId="20577"/>
          <ac:spMkLst>
            <pc:docMk/>
            <pc:sldMk cId="872121197" sldId="276"/>
            <ac:spMk id="9" creationId="{00000000-0000-0000-0000-000000000000}"/>
          </ac:spMkLst>
        </pc:spChg>
      </pc:sldChg>
      <pc:sldChg chg="modSp add del replId">
        <pc:chgData name="Efstathia Chatzitheodorou" userId="S::echatzitheodorou_draxis.gr#ext#@nilu365.onmicrosoft.com::580ec707-eb9c-43ef-90d8-efa9116681df" providerId="AD" clId="Web-{33D1D672-9A01-3F12-D7F2-61CC40C5E93D}" dt="2023-04-25T10:20:00.911" v="8"/>
        <pc:sldMkLst>
          <pc:docMk/>
          <pc:sldMk cId="1573294344" sldId="282"/>
        </pc:sldMkLst>
        <pc:spChg chg="mod">
          <ac:chgData name="Efstathia Chatzitheodorou" userId="S::echatzitheodorou_draxis.gr#ext#@nilu365.onmicrosoft.com::580ec707-eb9c-43ef-90d8-efa9116681df" providerId="AD" clId="Web-{33D1D672-9A01-3F12-D7F2-61CC40C5E93D}" dt="2023-04-25T10:19:56.130" v="5" actId="1076"/>
          <ac:spMkLst>
            <pc:docMk/>
            <pc:sldMk cId="1573294344" sldId="282"/>
            <ac:spMk id="3" creationId="{00000000-0000-0000-0000-000000000000}"/>
          </ac:spMkLst>
        </pc:spChg>
        <pc:spChg chg="mod">
          <ac:chgData name="Efstathia Chatzitheodorou" userId="S::echatzitheodorou_draxis.gr#ext#@nilu365.onmicrosoft.com::580ec707-eb9c-43ef-90d8-efa9116681df" providerId="AD" clId="Web-{33D1D672-9A01-3F12-D7F2-61CC40C5E93D}" dt="2023-04-25T10:19:52.270" v="3" actId="1076"/>
          <ac:spMkLst>
            <pc:docMk/>
            <pc:sldMk cId="1573294344" sldId="282"/>
            <ac:spMk id="4" creationId="{00000000-0000-0000-0000-000000000000}"/>
          </ac:spMkLst>
        </pc:spChg>
        <pc:cxnChg chg="mod">
          <ac:chgData name="Efstathia Chatzitheodorou" userId="S::echatzitheodorou_draxis.gr#ext#@nilu365.onmicrosoft.com::580ec707-eb9c-43ef-90d8-efa9116681df" providerId="AD" clId="Web-{33D1D672-9A01-3F12-D7F2-61CC40C5E93D}" dt="2023-04-25T10:19:59.224" v="7" actId="1076"/>
          <ac:cxnSpMkLst>
            <pc:docMk/>
            <pc:sldMk cId="1573294344" sldId="282"/>
            <ac:cxnSpMk id="9" creationId="{00000000-0000-0000-0000-000000000000}"/>
          </ac:cxnSpMkLst>
        </pc:cxnChg>
      </pc:sldChg>
      <pc:sldChg chg="new del ord">
        <pc:chgData name="Efstathia Chatzitheodorou" userId="S::echatzitheodorou_draxis.gr#ext#@nilu365.onmicrosoft.com::580ec707-eb9c-43ef-90d8-efa9116681df" providerId="AD" clId="Web-{33D1D672-9A01-3F12-D7F2-61CC40C5E93D}" dt="2023-04-25T10:29:33.423" v="27"/>
        <pc:sldMkLst>
          <pc:docMk/>
          <pc:sldMk cId="1857899741" sldId="282"/>
        </pc:sldMkLst>
      </pc:sldChg>
      <pc:sldChg chg="new del">
        <pc:chgData name="Efstathia Chatzitheodorou" userId="S::echatzitheodorou_draxis.gr#ext#@nilu365.onmicrosoft.com::580ec707-eb9c-43ef-90d8-efa9116681df" providerId="AD" clId="Web-{33D1D672-9A01-3F12-D7F2-61CC40C5E93D}" dt="2023-04-25T10:20:36.553" v="14"/>
        <pc:sldMkLst>
          <pc:docMk/>
          <pc:sldMk cId="2343419647" sldId="282"/>
        </pc:sldMkLst>
      </pc:sldChg>
      <pc:sldChg chg="new del">
        <pc:chgData name="Efstathia Chatzitheodorou" userId="S::echatzitheodorou_draxis.gr#ext#@nilu365.onmicrosoft.com::580ec707-eb9c-43ef-90d8-efa9116681df" providerId="AD" clId="Web-{33D1D672-9A01-3F12-D7F2-61CC40C5E93D}" dt="2023-04-25T10:20:26.584" v="12"/>
        <pc:sldMkLst>
          <pc:docMk/>
          <pc:sldMk cId="3217009683" sldId="282"/>
        </pc:sldMkLst>
      </pc:sldChg>
      <pc:sldChg chg="new del">
        <pc:chgData name="Efstathia Chatzitheodorou" userId="S::echatzitheodorou_draxis.gr#ext#@nilu365.onmicrosoft.com::580ec707-eb9c-43ef-90d8-efa9116681df" providerId="AD" clId="Web-{33D1D672-9A01-3F12-D7F2-61CC40C5E93D}" dt="2023-04-25T10:28:59.547" v="23"/>
        <pc:sldMkLst>
          <pc:docMk/>
          <pc:sldMk cId="3508235423" sldId="282"/>
        </pc:sldMkLst>
      </pc:sldChg>
      <pc:sldChg chg="new del">
        <pc:chgData name="Efstathia Chatzitheodorou" userId="S::echatzitheodorou_draxis.gr#ext#@nilu365.onmicrosoft.com::580ec707-eb9c-43ef-90d8-efa9116681df" providerId="AD" clId="Web-{33D1D672-9A01-3F12-D7F2-61CC40C5E93D}" dt="2023-04-25T10:20:23.974" v="11"/>
        <pc:sldMkLst>
          <pc:docMk/>
          <pc:sldMk cId="340122924" sldId="283"/>
        </pc:sldMkLst>
      </pc:sldChg>
      <pc:sldChg chg="new del">
        <pc:chgData name="Efstathia Chatzitheodorou" userId="S::echatzitheodorou_draxis.gr#ext#@nilu365.onmicrosoft.com::580ec707-eb9c-43ef-90d8-efa9116681df" providerId="AD" clId="Web-{33D1D672-9A01-3F12-D7F2-61CC40C5E93D}" dt="2023-04-25T10:29:34.501" v="28"/>
        <pc:sldMkLst>
          <pc:docMk/>
          <pc:sldMk cId="2852508069" sldId="283"/>
        </pc:sldMkLst>
      </pc:sldChg>
    </pc:docChg>
  </pc:docChgLst>
  <pc:docChgLst>
    <pc:chgData name="xryst" userId="S::xryst_gw.necu.org.ua#ext#@nilu365.onmicrosoft.com::20e0e66e-2d33-4c4e-97c7-50a61b4f83db" providerId="AD" clId="Web-{779F7528-D984-49A9-9A53-1BE6AFED0A94}"/>
    <pc:docChg chg="modSld">
      <pc:chgData name="xryst" userId="S::xryst_gw.necu.org.ua#ext#@nilu365.onmicrosoft.com::20e0e66e-2d33-4c4e-97c7-50a61b4f83db" providerId="AD" clId="Web-{779F7528-D984-49A9-9A53-1BE6AFED0A94}" dt="2023-05-01T19:30:21.808" v="0" actId="14100"/>
      <pc:docMkLst>
        <pc:docMk/>
      </pc:docMkLst>
      <pc:sldChg chg="modSp">
        <pc:chgData name="xryst" userId="S::xryst_gw.necu.org.ua#ext#@nilu365.onmicrosoft.com::20e0e66e-2d33-4c4e-97c7-50a61b4f83db" providerId="AD" clId="Web-{779F7528-D984-49A9-9A53-1BE6AFED0A94}" dt="2023-05-01T19:30:21.808" v="0" actId="14100"/>
        <pc:sldMkLst>
          <pc:docMk/>
          <pc:sldMk cId="3242423452" sldId="258"/>
        </pc:sldMkLst>
        <pc:spChg chg="mod">
          <ac:chgData name="xryst" userId="S::xryst_gw.necu.org.ua#ext#@nilu365.onmicrosoft.com::20e0e66e-2d33-4c4e-97c7-50a61b4f83db" providerId="AD" clId="Web-{779F7528-D984-49A9-9A53-1BE6AFED0A94}" dt="2023-05-01T19:30:21.808" v="0" actId="14100"/>
          <ac:spMkLst>
            <pc:docMk/>
            <pc:sldMk cId="3242423452" sldId="258"/>
            <ac:spMk id="1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171A53-1B67-4B49-B3B6-98332FC7AB21}" type="datetimeFigureOut">
              <a:rPr lang="ca-ES" smtClean="0"/>
              <a:t>12/6/2023</a:t>
            </a:fld>
            <a:endParaRPr lang="ca-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A5F9D4-2AFB-4887-A308-462BC0F83EFE}" type="slidenum">
              <a:rPr lang="ca-ES" smtClean="0"/>
              <a:t>‹Nº›</a:t>
            </a:fld>
            <a:endParaRPr lang="ca-ES"/>
          </a:p>
        </p:txBody>
      </p:sp>
    </p:spTree>
    <p:extLst>
      <p:ext uri="{BB962C8B-B14F-4D97-AF65-F5344CB8AC3E}">
        <p14:creationId xmlns:p14="http://schemas.microsoft.com/office/powerpoint/2010/main" val="3179058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D41CF5-7E4A-4525-B4BA-45627738AC09}" type="datetimeFigureOut">
              <a:rPr lang="ca-ES" smtClean="0"/>
              <a:t>12/6/2023</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F1ABA-9E58-4DD8-A02B-4BE82E7B4454}" type="slidenum">
              <a:rPr lang="ca-ES" smtClean="0"/>
              <a:t>‹Nº›</a:t>
            </a:fld>
            <a:endParaRPr lang="ca-ES"/>
          </a:p>
        </p:txBody>
      </p:sp>
    </p:spTree>
    <p:extLst>
      <p:ext uri="{BB962C8B-B14F-4D97-AF65-F5344CB8AC3E}">
        <p14:creationId xmlns:p14="http://schemas.microsoft.com/office/powerpoint/2010/main" val="374433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a:p>
        </p:txBody>
      </p:sp>
      <p:sp>
        <p:nvSpPr>
          <p:cNvPr id="4" name="Marcador de número de diapositiva 3"/>
          <p:cNvSpPr>
            <a:spLocks noGrp="1"/>
          </p:cNvSpPr>
          <p:nvPr>
            <p:ph type="sldNum" sz="quarter" idx="10"/>
          </p:nvPr>
        </p:nvSpPr>
        <p:spPr/>
        <p:txBody>
          <a:bodyPr/>
          <a:lstStyle/>
          <a:p>
            <a:fld id="{C3BF1ABA-9E58-4DD8-A02B-4BE82E7B4454}" type="slidenum">
              <a:rPr lang="ca-ES" smtClean="0"/>
              <a:t>2</a:t>
            </a:fld>
            <a:endParaRPr lang="ca-ES"/>
          </a:p>
        </p:txBody>
      </p:sp>
    </p:spTree>
    <p:extLst>
      <p:ext uri="{BB962C8B-B14F-4D97-AF65-F5344CB8AC3E}">
        <p14:creationId xmlns:p14="http://schemas.microsoft.com/office/powerpoint/2010/main" val="2363671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dirty="0"/>
          </a:p>
        </p:txBody>
      </p:sp>
      <p:sp>
        <p:nvSpPr>
          <p:cNvPr id="4" name="Marcador de número de diapositiva 3"/>
          <p:cNvSpPr>
            <a:spLocks noGrp="1"/>
          </p:cNvSpPr>
          <p:nvPr>
            <p:ph type="sldNum" sz="quarter" idx="10"/>
          </p:nvPr>
        </p:nvSpPr>
        <p:spPr/>
        <p:txBody>
          <a:bodyPr/>
          <a:lstStyle/>
          <a:p>
            <a:fld id="{C3BF1ABA-9E58-4DD8-A02B-4BE82E7B4454}" type="slidenum">
              <a:rPr lang="ca-ES" smtClean="0"/>
              <a:t>4</a:t>
            </a:fld>
            <a:endParaRPr lang="ca-ES"/>
          </a:p>
        </p:txBody>
      </p:sp>
    </p:spTree>
    <p:extLst>
      <p:ext uri="{BB962C8B-B14F-4D97-AF65-F5344CB8AC3E}">
        <p14:creationId xmlns:p14="http://schemas.microsoft.com/office/powerpoint/2010/main" val="850860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C625F1DD-7A50-4E9B-8B48-9D1562418A64}"/>
              </a:ext>
            </a:extLst>
          </p:cNvPr>
          <p:cNvSpPr>
            <a:spLocks noGrp="1"/>
          </p:cNvSpPr>
          <p:nvPr>
            <p:ph type="pic" sz="quarter" idx="10"/>
          </p:nvPr>
        </p:nvSpPr>
        <p:spPr>
          <a:xfrm>
            <a:off x="0" y="1243125"/>
            <a:ext cx="3883788" cy="4371750"/>
          </a:xfrm>
          <a:custGeom>
            <a:avLst/>
            <a:gdLst>
              <a:gd name="connsiteX0" fmla="*/ 0 w 3883788"/>
              <a:gd name="connsiteY0" fmla="*/ 0 h 4371750"/>
              <a:gd name="connsiteX1" fmla="*/ 1697913 w 3883788"/>
              <a:gd name="connsiteY1" fmla="*/ 0 h 4371750"/>
              <a:gd name="connsiteX2" fmla="*/ 3883788 w 3883788"/>
              <a:gd name="connsiteY2" fmla="*/ 2185875 h 4371750"/>
              <a:gd name="connsiteX3" fmla="*/ 1697913 w 3883788"/>
              <a:gd name="connsiteY3" fmla="*/ 4371750 h 4371750"/>
              <a:gd name="connsiteX4" fmla="*/ 0 w 3883788"/>
              <a:gd name="connsiteY4" fmla="*/ 4371750 h 43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788" h="4371750">
                <a:moveTo>
                  <a:pt x="0" y="0"/>
                </a:moveTo>
                <a:lnTo>
                  <a:pt x="1697913" y="0"/>
                </a:lnTo>
                <a:cubicBezTo>
                  <a:pt x="2905139" y="0"/>
                  <a:pt x="3883788" y="978649"/>
                  <a:pt x="3883788" y="2185875"/>
                </a:cubicBezTo>
                <a:cubicBezTo>
                  <a:pt x="3883788" y="3393101"/>
                  <a:pt x="2905139" y="4371750"/>
                  <a:pt x="1697913" y="4371750"/>
                </a:cubicBezTo>
                <a:lnTo>
                  <a:pt x="0" y="4371750"/>
                </a:ln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
        <p:nvSpPr>
          <p:cNvPr id="2" name="Title 1"/>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endParaRPr lang="el-GR"/>
          </a:p>
        </p:txBody>
      </p:sp>
      <p:sp>
        <p:nvSpPr>
          <p:cNvPr id="3" name="Subtitle 2"/>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l-GR"/>
          </a:p>
        </p:txBody>
      </p:sp>
    </p:spTree>
    <p:extLst>
      <p:ext uri="{BB962C8B-B14F-4D97-AF65-F5344CB8AC3E}">
        <p14:creationId xmlns:p14="http://schemas.microsoft.com/office/powerpoint/2010/main" val="196885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Picture Placeholder 7">
            <a:extLst>
              <a:ext uri="{FF2B5EF4-FFF2-40B4-BE49-F238E27FC236}">
                <a16:creationId xmlns:a16="http://schemas.microsoft.com/office/drawing/2014/main" id="{1F6E154E-8A94-4A26-AF0D-B2B17E62AD96}"/>
              </a:ext>
            </a:extLst>
          </p:cNvPr>
          <p:cNvSpPr>
            <a:spLocks noGrp="1"/>
          </p:cNvSpPr>
          <p:nvPr>
            <p:ph type="pic" sz="quarter" idx="10"/>
          </p:nvPr>
        </p:nvSpPr>
        <p:spPr>
          <a:xfrm>
            <a:off x="1" y="1165061"/>
            <a:ext cx="3259099" cy="4527878"/>
          </a:xfrm>
          <a:custGeom>
            <a:avLst/>
            <a:gdLst>
              <a:gd name="connsiteX0" fmla="*/ 995161 w 3259099"/>
              <a:gd name="connsiteY0" fmla="*/ 0 h 4527878"/>
              <a:gd name="connsiteX1" fmla="*/ 3259099 w 3259099"/>
              <a:gd name="connsiteY1" fmla="*/ 2263939 h 4527878"/>
              <a:gd name="connsiteX2" fmla="*/ 995161 w 3259099"/>
              <a:gd name="connsiteY2" fmla="*/ 4527878 h 4527878"/>
              <a:gd name="connsiteX3" fmla="*/ 113935 w 3259099"/>
              <a:gd name="connsiteY3" fmla="*/ 4349967 h 4527878"/>
              <a:gd name="connsiteX4" fmla="*/ 0 w 3259099"/>
              <a:gd name="connsiteY4" fmla="*/ 4295082 h 4527878"/>
              <a:gd name="connsiteX5" fmla="*/ 0 w 3259099"/>
              <a:gd name="connsiteY5" fmla="*/ 232797 h 4527878"/>
              <a:gd name="connsiteX6" fmla="*/ 113935 w 3259099"/>
              <a:gd name="connsiteY6" fmla="*/ 177912 h 4527878"/>
              <a:gd name="connsiteX7" fmla="*/ 995161 w 3259099"/>
              <a:gd name="connsiteY7" fmla="*/ 0 h 452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9099" h="4527878">
                <a:moveTo>
                  <a:pt x="995161" y="0"/>
                </a:moveTo>
                <a:cubicBezTo>
                  <a:pt x="2245499" y="0"/>
                  <a:pt x="3259099" y="1013600"/>
                  <a:pt x="3259099" y="2263939"/>
                </a:cubicBezTo>
                <a:cubicBezTo>
                  <a:pt x="3259099" y="3514278"/>
                  <a:pt x="2245499" y="4527878"/>
                  <a:pt x="995161" y="4527878"/>
                </a:cubicBezTo>
                <a:cubicBezTo>
                  <a:pt x="682577" y="4527878"/>
                  <a:pt x="384788" y="4464528"/>
                  <a:pt x="113935" y="4349967"/>
                </a:cubicBezTo>
                <a:lnTo>
                  <a:pt x="0" y="4295082"/>
                </a:lnTo>
                <a:lnTo>
                  <a:pt x="0" y="232797"/>
                </a:lnTo>
                <a:lnTo>
                  <a:pt x="113935" y="177912"/>
                </a:lnTo>
                <a:cubicBezTo>
                  <a:pt x="384788" y="63350"/>
                  <a:pt x="682577" y="0"/>
                  <a:pt x="995161" y="0"/>
                </a:cubicBezTo>
                <a:close/>
              </a:path>
            </a:pathLst>
          </a:custGeom>
          <a:pattFill prst="pct20">
            <a:fgClr>
              <a:srgbClr val="F26300"/>
            </a:fgClr>
            <a:bgClr>
              <a:schemeClr val="bg1"/>
            </a:bgClr>
          </a:pattFill>
        </p:spPr>
        <p:txBody>
          <a:bodyPr wrap="square">
            <a:noAutofit/>
          </a:bodyPr>
          <a:lstStyle>
            <a:lvl1pPr>
              <a:defRPr lang="en-US" sz="1800" dirty="0">
                <a:solidFill>
                  <a:schemeClr val="lt1"/>
                </a:solidFill>
              </a:defRPr>
            </a:lvl1pPr>
          </a:lstStyle>
          <a:p>
            <a:pPr lvl="0"/>
            <a:endParaRPr lang="en-US"/>
          </a:p>
        </p:txBody>
      </p:sp>
      <p:sp>
        <p:nvSpPr>
          <p:cNvPr id="4" name="Picture Placeholder 6">
            <a:extLst>
              <a:ext uri="{FF2B5EF4-FFF2-40B4-BE49-F238E27FC236}">
                <a16:creationId xmlns:a16="http://schemas.microsoft.com/office/drawing/2014/main" id="{EBA27DB7-0C43-44CE-A4EB-285F3E02F358}"/>
              </a:ext>
            </a:extLst>
          </p:cNvPr>
          <p:cNvSpPr>
            <a:spLocks noGrp="1"/>
          </p:cNvSpPr>
          <p:nvPr>
            <p:ph type="pic" sz="quarter" idx="11"/>
          </p:nvPr>
        </p:nvSpPr>
        <p:spPr>
          <a:xfrm>
            <a:off x="3458038" y="3552081"/>
            <a:ext cx="2140858" cy="2140858"/>
          </a:xfrm>
          <a:custGeom>
            <a:avLst/>
            <a:gdLst>
              <a:gd name="connsiteX0" fmla="*/ 1070429 w 2140858"/>
              <a:gd name="connsiteY0" fmla="*/ 0 h 2140858"/>
              <a:gd name="connsiteX1" fmla="*/ 2140858 w 2140858"/>
              <a:gd name="connsiteY1" fmla="*/ 1070429 h 2140858"/>
              <a:gd name="connsiteX2" fmla="*/ 1070429 w 2140858"/>
              <a:gd name="connsiteY2" fmla="*/ 2140858 h 2140858"/>
              <a:gd name="connsiteX3" fmla="*/ 0 w 2140858"/>
              <a:gd name="connsiteY3" fmla="*/ 1070429 h 2140858"/>
              <a:gd name="connsiteX4" fmla="*/ 1070429 w 2140858"/>
              <a:gd name="connsiteY4" fmla="*/ 0 h 214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0858" h="2140858">
                <a:moveTo>
                  <a:pt x="1070429" y="0"/>
                </a:moveTo>
                <a:cubicBezTo>
                  <a:pt x="1661611" y="0"/>
                  <a:pt x="2140858" y="479247"/>
                  <a:pt x="2140858" y="1070429"/>
                </a:cubicBezTo>
                <a:cubicBezTo>
                  <a:pt x="2140858" y="1661611"/>
                  <a:pt x="1661611" y="2140858"/>
                  <a:pt x="1070429" y="2140858"/>
                </a:cubicBezTo>
                <a:cubicBezTo>
                  <a:pt x="479247" y="2140858"/>
                  <a:pt x="0" y="1661611"/>
                  <a:pt x="0" y="1070429"/>
                </a:cubicBezTo>
                <a:cubicBezTo>
                  <a:pt x="0" y="479247"/>
                  <a:pt x="479247" y="0"/>
                  <a:pt x="1070429" y="0"/>
                </a:cubicBezTo>
                <a:close/>
              </a:path>
            </a:pathLst>
          </a:custGeom>
          <a:pattFill prst="pct20">
            <a:fgClr>
              <a:srgbClr val="F26300"/>
            </a:fgClr>
            <a:bgClr>
              <a:schemeClr val="bg1"/>
            </a:bgClr>
          </a:pattFill>
        </p:spPr>
        <p:txBody>
          <a:bodyPr wrap="square">
            <a:noAutofit/>
          </a:bodyPr>
          <a:lstStyle>
            <a:lvl1pPr>
              <a:defRPr lang="en-US" sz="1800" kern="1200">
                <a:solidFill>
                  <a:schemeClr val="lt1"/>
                </a:solidFill>
                <a:latin typeface="+mn-lt"/>
                <a:ea typeface="+mn-ea"/>
                <a:cs typeface="+mn-cs"/>
              </a:defRPr>
            </a:lvl1pPr>
          </a:lstStyle>
          <a:p>
            <a:endParaRPr lang="en-US"/>
          </a:p>
        </p:txBody>
      </p:sp>
    </p:spTree>
    <p:extLst>
      <p:ext uri="{BB962C8B-B14F-4D97-AF65-F5344CB8AC3E}">
        <p14:creationId xmlns:p14="http://schemas.microsoft.com/office/powerpoint/2010/main" val="197224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GB"/>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917A05F-8ACA-471C-A562-BBAA0D303171}" type="datetimeFigureOut">
              <a:rPr lang="en-GB" smtClean="0"/>
              <a:t>12/06/2023</a:t>
            </a:fld>
            <a:endParaRPr lang="en-GB"/>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62748E52-D03D-4487-BC20-7693C45FAF24}" type="slidenum">
              <a:rPr lang="en-GB" smtClean="0"/>
              <a:t>‹Nº›</a:t>
            </a:fld>
            <a:endParaRPr lang="en-GB"/>
          </a:p>
        </p:txBody>
      </p:sp>
    </p:spTree>
    <p:extLst>
      <p:ext uri="{BB962C8B-B14F-4D97-AF65-F5344CB8AC3E}">
        <p14:creationId xmlns:p14="http://schemas.microsoft.com/office/powerpoint/2010/main" val="286534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4" name="Picture Placeholder 4">
            <a:extLst>
              <a:ext uri="{FF2B5EF4-FFF2-40B4-BE49-F238E27FC236}">
                <a16:creationId xmlns:a16="http://schemas.microsoft.com/office/drawing/2014/main" id="{17A6CBC0-425D-4CC2-9192-45005C3130BD}"/>
              </a:ext>
            </a:extLst>
          </p:cNvPr>
          <p:cNvSpPr>
            <a:spLocks noGrp="1"/>
          </p:cNvSpPr>
          <p:nvPr>
            <p:ph type="pic" sz="quarter" idx="11"/>
          </p:nvPr>
        </p:nvSpPr>
        <p:spPr>
          <a:xfrm>
            <a:off x="7219882" y="1581150"/>
            <a:ext cx="3695700" cy="3695700"/>
          </a:xfrm>
          <a:custGeom>
            <a:avLst/>
            <a:gdLst>
              <a:gd name="connsiteX0" fmla="*/ 1847850 w 3695700"/>
              <a:gd name="connsiteY0" fmla="*/ 0 h 3695700"/>
              <a:gd name="connsiteX1" fmla="*/ 3695700 w 3695700"/>
              <a:gd name="connsiteY1" fmla="*/ 1847850 h 3695700"/>
              <a:gd name="connsiteX2" fmla="*/ 1847850 w 3695700"/>
              <a:gd name="connsiteY2" fmla="*/ 3695700 h 3695700"/>
              <a:gd name="connsiteX3" fmla="*/ 0 w 3695700"/>
              <a:gd name="connsiteY3" fmla="*/ 1847850 h 3695700"/>
              <a:gd name="connsiteX4" fmla="*/ 1847850 w 3695700"/>
              <a:gd name="connsiteY4" fmla="*/ 0 h 3695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5700" h="3695700">
                <a:moveTo>
                  <a:pt x="1847850" y="0"/>
                </a:moveTo>
                <a:cubicBezTo>
                  <a:pt x="2868389" y="0"/>
                  <a:pt x="3695700" y="827311"/>
                  <a:pt x="3695700" y="1847850"/>
                </a:cubicBezTo>
                <a:cubicBezTo>
                  <a:pt x="3695700" y="2868389"/>
                  <a:pt x="2868389" y="3695700"/>
                  <a:pt x="1847850" y="3695700"/>
                </a:cubicBezTo>
                <a:cubicBezTo>
                  <a:pt x="827311" y="3695700"/>
                  <a:pt x="0" y="2868389"/>
                  <a:pt x="0" y="1847850"/>
                </a:cubicBezTo>
                <a:cubicBezTo>
                  <a:pt x="0" y="827311"/>
                  <a:pt x="827311" y="0"/>
                  <a:pt x="1847850" y="0"/>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724271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Tree>
    <p:extLst>
      <p:ext uri="{BB962C8B-B14F-4D97-AF65-F5344CB8AC3E}">
        <p14:creationId xmlns:p14="http://schemas.microsoft.com/office/powerpoint/2010/main" val="4131535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Picture Placeholder 4">
            <a:extLst>
              <a:ext uri="{FF2B5EF4-FFF2-40B4-BE49-F238E27FC236}">
                <a16:creationId xmlns:a16="http://schemas.microsoft.com/office/drawing/2014/main" id="{9D133C95-4E1A-446F-99CA-18898464ECF0}"/>
              </a:ext>
            </a:extLst>
          </p:cNvPr>
          <p:cNvSpPr>
            <a:spLocks noGrp="1"/>
          </p:cNvSpPr>
          <p:nvPr>
            <p:ph type="pic" sz="quarter" idx="10"/>
          </p:nvPr>
        </p:nvSpPr>
        <p:spPr>
          <a:xfrm>
            <a:off x="6926726" y="0"/>
            <a:ext cx="5265275" cy="5943600"/>
          </a:xfrm>
          <a:custGeom>
            <a:avLst/>
            <a:gdLst>
              <a:gd name="connsiteX0" fmla="*/ 1022193 w 5265275"/>
              <a:gd name="connsiteY0" fmla="*/ 3164234 h 5943600"/>
              <a:gd name="connsiteX1" fmla="*/ 2044386 w 5265275"/>
              <a:gd name="connsiteY1" fmla="*/ 4186427 h 5943600"/>
              <a:gd name="connsiteX2" fmla="*/ 1022193 w 5265275"/>
              <a:gd name="connsiteY2" fmla="*/ 5208620 h 5943600"/>
              <a:gd name="connsiteX3" fmla="*/ 0 w 5265275"/>
              <a:gd name="connsiteY3" fmla="*/ 4186427 h 5943600"/>
              <a:gd name="connsiteX4" fmla="*/ 1022193 w 5265275"/>
              <a:gd name="connsiteY4" fmla="*/ 3164234 h 5943600"/>
              <a:gd name="connsiteX5" fmla="*/ 3644979 w 5265275"/>
              <a:gd name="connsiteY5" fmla="*/ 2868090 h 5943600"/>
              <a:gd name="connsiteX6" fmla="*/ 5182735 w 5265275"/>
              <a:gd name="connsiteY6" fmla="*/ 4405845 h 5943600"/>
              <a:gd name="connsiteX7" fmla="*/ 3644979 w 5265275"/>
              <a:gd name="connsiteY7" fmla="*/ 5943600 h 5943600"/>
              <a:gd name="connsiteX8" fmla="*/ 2107223 w 5265275"/>
              <a:gd name="connsiteY8" fmla="*/ 4405845 h 5943600"/>
              <a:gd name="connsiteX9" fmla="*/ 3644979 w 5265275"/>
              <a:gd name="connsiteY9" fmla="*/ 2868090 h 5943600"/>
              <a:gd name="connsiteX10" fmla="*/ 805641 w 5265275"/>
              <a:gd name="connsiteY10" fmla="*/ 2380978 h 5943600"/>
              <a:gd name="connsiteX11" fmla="*/ 1172789 w 5265275"/>
              <a:gd name="connsiteY11" fmla="*/ 2748127 h 5943600"/>
              <a:gd name="connsiteX12" fmla="*/ 805641 w 5265275"/>
              <a:gd name="connsiteY12" fmla="*/ 3115275 h 5943600"/>
              <a:gd name="connsiteX13" fmla="*/ 438492 w 5265275"/>
              <a:gd name="connsiteY13" fmla="*/ 2748127 h 5943600"/>
              <a:gd name="connsiteX14" fmla="*/ 805641 w 5265275"/>
              <a:gd name="connsiteY14" fmla="*/ 2380978 h 5943600"/>
              <a:gd name="connsiteX15" fmla="*/ 2048480 w 5265275"/>
              <a:gd name="connsiteY15" fmla="*/ 1750528 h 5943600"/>
              <a:gd name="connsiteX16" fmla="*/ 2869909 w 5265275"/>
              <a:gd name="connsiteY16" fmla="*/ 2571958 h 5943600"/>
              <a:gd name="connsiteX17" fmla="*/ 2048480 w 5265275"/>
              <a:gd name="connsiteY17" fmla="*/ 3393387 h 5943600"/>
              <a:gd name="connsiteX18" fmla="*/ 1227051 w 5265275"/>
              <a:gd name="connsiteY18" fmla="*/ 2571958 h 5943600"/>
              <a:gd name="connsiteX19" fmla="*/ 2048480 w 5265275"/>
              <a:gd name="connsiteY19" fmla="*/ 1750528 h 5943600"/>
              <a:gd name="connsiteX20" fmla="*/ 2089009 w 5265275"/>
              <a:gd name="connsiteY20" fmla="*/ 937735 h 5943600"/>
              <a:gd name="connsiteX21" fmla="*/ 2456157 w 5265275"/>
              <a:gd name="connsiteY21" fmla="*/ 1304883 h 5943600"/>
              <a:gd name="connsiteX22" fmla="*/ 2089009 w 5265275"/>
              <a:gd name="connsiteY22" fmla="*/ 1672031 h 5943600"/>
              <a:gd name="connsiteX23" fmla="*/ 1721860 w 5265275"/>
              <a:gd name="connsiteY23" fmla="*/ 1304883 h 5943600"/>
              <a:gd name="connsiteX24" fmla="*/ 2089009 w 5265275"/>
              <a:gd name="connsiteY24" fmla="*/ 937735 h 5943600"/>
              <a:gd name="connsiteX25" fmla="*/ 2848481 w 5265275"/>
              <a:gd name="connsiteY25" fmla="*/ 0 h 5943600"/>
              <a:gd name="connsiteX26" fmla="*/ 5265275 w 5265275"/>
              <a:gd name="connsiteY26" fmla="*/ 0 h 5943600"/>
              <a:gd name="connsiteX27" fmla="*/ 5265275 w 5265275"/>
              <a:gd name="connsiteY27" fmla="*/ 2575239 h 5943600"/>
              <a:gd name="connsiteX28" fmla="*/ 5139775 w 5265275"/>
              <a:gd name="connsiteY28" fmla="*/ 2651482 h 5943600"/>
              <a:gd name="connsiteX29" fmla="*/ 4284323 w 5265275"/>
              <a:gd name="connsiteY29" fmla="*/ 2868090 h 5943600"/>
              <a:gd name="connsiteX30" fmla="*/ 2489643 w 5265275"/>
              <a:gd name="connsiteY30" fmla="*/ 1073410 h 5943600"/>
              <a:gd name="connsiteX31" fmla="*/ 2796146 w 5265275"/>
              <a:gd name="connsiteY31" fmla="*/ 69987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265275" h="5943600">
                <a:moveTo>
                  <a:pt x="1022193" y="3164234"/>
                </a:moveTo>
                <a:cubicBezTo>
                  <a:pt x="1586735" y="3164234"/>
                  <a:pt x="2044386" y="3621886"/>
                  <a:pt x="2044386" y="4186427"/>
                </a:cubicBezTo>
                <a:cubicBezTo>
                  <a:pt x="2044386" y="4750968"/>
                  <a:pt x="1586735" y="5208620"/>
                  <a:pt x="1022193" y="5208620"/>
                </a:cubicBezTo>
                <a:cubicBezTo>
                  <a:pt x="457652" y="5208620"/>
                  <a:pt x="0" y="4750968"/>
                  <a:pt x="0" y="4186427"/>
                </a:cubicBezTo>
                <a:cubicBezTo>
                  <a:pt x="0" y="3621886"/>
                  <a:pt x="457652" y="3164234"/>
                  <a:pt x="1022193" y="3164234"/>
                </a:cubicBezTo>
                <a:close/>
                <a:moveTo>
                  <a:pt x="3644979" y="2868090"/>
                </a:moveTo>
                <a:cubicBezTo>
                  <a:pt x="4494259" y="2868090"/>
                  <a:pt x="5182735" y="3556567"/>
                  <a:pt x="5182735" y="4405845"/>
                </a:cubicBezTo>
                <a:cubicBezTo>
                  <a:pt x="5182735" y="5255124"/>
                  <a:pt x="4494259" y="5943600"/>
                  <a:pt x="3644979" y="5943600"/>
                </a:cubicBezTo>
                <a:cubicBezTo>
                  <a:pt x="2795699" y="5943600"/>
                  <a:pt x="2107223" y="5255124"/>
                  <a:pt x="2107223" y="4405845"/>
                </a:cubicBezTo>
                <a:cubicBezTo>
                  <a:pt x="2107223" y="3556567"/>
                  <a:pt x="2795699" y="2868090"/>
                  <a:pt x="3644979" y="2868090"/>
                </a:cubicBezTo>
                <a:close/>
                <a:moveTo>
                  <a:pt x="805641" y="2380978"/>
                </a:moveTo>
                <a:cubicBezTo>
                  <a:pt x="1008411" y="2380978"/>
                  <a:pt x="1172789" y="2545357"/>
                  <a:pt x="1172789" y="2748127"/>
                </a:cubicBezTo>
                <a:cubicBezTo>
                  <a:pt x="1172789" y="2950897"/>
                  <a:pt x="1008411" y="3115275"/>
                  <a:pt x="805641" y="3115275"/>
                </a:cubicBezTo>
                <a:cubicBezTo>
                  <a:pt x="602871" y="3115275"/>
                  <a:pt x="438492" y="2950897"/>
                  <a:pt x="438492" y="2748127"/>
                </a:cubicBezTo>
                <a:cubicBezTo>
                  <a:pt x="438492" y="2545357"/>
                  <a:pt x="602871" y="2380978"/>
                  <a:pt x="805641" y="2380978"/>
                </a:cubicBezTo>
                <a:close/>
                <a:moveTo>
                  <a:pt x="2048480" y="1750528"/>
                </a:moveTo>
                <a:cubicBezTo>
                  <a:pt x="2502143" y="1750528"/>
                  <a:pt x="2869909" y="2118296"/>
                  <a:pt x="2869909" y="2571958"/>
                </a:cubicBezTo>
                <a:cubicBezTo>
                  <a:pt x="2869909" y="3025620"/>
                  <a:pt x="2502143" y="3393387"/>
                  <a:pt x="2048480" y="3393387"/>
                </a:cubicBezTo>
                <a:cubicBezTo>
                  <a:pt x="1594817" y="3393387"/>
                  <a:pt x="1227051" y="3025620"/>
                  <a:pt x="1227051" y="2571958"/>
                </a:cubicBezTo>
                <a:cubicBezTo>
                  <a:pt x="1227051" y="2118296"/>
                  <a:pt x="1594817" y="1750528"/>
                  <a:pt x="2048480" y="1750528"/>
                </a:cubicBezTo>
                <a:close/>
                <a:moveTo>
                  <a:pt x="2089009" y="937735"/>
                </a:moveTo>
                <a:cubicBezTo>
                  <a:pt x="2291779" y="937735"/>
                  <a:pt x="2456157" y="1102113"/>
                  <a:pt x="2456157" y="1304883"/>
                </a:cubicBezTo>
                <a:cubicBezTo>
                  <a:pt x="2456157" y="1507653"/>
                  <a:pt x="2291779" y="1672031"/>
                  <a:pt x="2089009" y="1672031"/>
                </a:cubicBezTo>
                <a:cubicBezTo>
                  <a:pt x="1886239" y="1672031"/>
                  <a:pt x="1721860" y="1507653"/>
                  <a:pt x="1721860" y="1304883"/>
                </a:cubicBezTo>
                <a:cubicBezTo>
                  <a:pt x="1721860" y="1102113"/>
                  <a:pt x="1886239" y="937735"/>
                  <a:pt x="2089009" y="937735"/>
                </a:cubicBezTo>
                <a:close/>
                <a:moveTo>
                  <a:pt x="2848481" y="0"/>
                </a:moveTo>
                <a:lnTo>
                  <a:pt x="5265275" y="0"/>
                </a:lnTo>
                <a:lnTo>
                  <a:pt x="5265275" y="2575239"/>
                </a:lnTo>
                <a:lnTo>
                  <a:pt x="5139775" y="2651482"/>
                </a:lnTo>
                <a:cubicBezTo>
                  <a:pt x="4885481" y="2789623"/>
                  <a:pt x="4594065" y="2868090"/>
                  <a:pt x="4284323" y="2868090"/>
                </a:cubicBezTo>
                <a:cubicBezTo>
                  <a:pt x="3293149" y="2868090"/>
                  <a:pt x="2489643" y="2064584"/>
                  <a:pt x="2489643" y="1073410"/>
                </a:cubicBezTo>
                <a:cubicBezTo>
                  <a:pt x="2489643" y="701719"/>
                  <a:pt x="2602636" y="356419"/>
                  <a:pt x="2796146" y="69987"/>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71900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Picture Placeholder 4">
            <a:extLst>
              <a:ext uri="{FF2B5EF4-FFF2-40B4-BE49-F238E27FC236}">
                <a16:creationId xmlns:a16="http://schemas.microsoft.com/office/drawing/2014/main" id="{9DF43985-5DD5-4EA1-BB7B-D3925C58BD5C}"/>
              </a:ext>
            </a:extLst>
          </p:cNvPr>
          <p:cNvSpPr>
            <a:spLocks noGrp="1"/>
          </p:cNvSpPr>
          <p:nvPr>
            <p:ph type="pic" sz="quarter" idx="10"/>
          </p:nvPr>
        </p:nvSpPr>
        <p:spPr>
          <a:xfrm>
            <a:off x="4785134" y="1778030"/>
            <a:ext cx="5122437" cy="2543864"/>
          </a:xfrm>
          <a:custGeom>
            <a:avLst/>
            <a:gdLst>
              <a:gd name="connsiteX0" fmla="*/ 282510 w 4703391"/>
              <a:gd name="connsiteY0" fmla="*/ 0 h 2335761"/>
              <a:gd name="connsiteX1" fmla="*/ 4420881 w 4703391"/>
              <a:gd name="connsiteY1" fmla="*/ 0 h 2335761"/>
              <a:gd name="connsiteX2" fmla="*/ 4703391 w 4703391"/>
              <a:gd name="connsiteY2" fmla="*/ 282510 h 2335761"/>
              <a:gd name="connsiteX3" fmla="*/ 4703391 w 4703391"/>
              <a:gd name="connsiteY3" fmla="*/ 2053251 h 2335761"/>
              <a:gd name="connsiteX4" fmla="*/ 4420881 w 4703391"/>
              <a:gd name="connsiteY4" fmla="*/ 2335761 h 2335761"/>
              <a:gd name="connsiteX5" fmla="*/ 282510 w 4703391"/>
              <a:gd name="connsiteY5" fmla="*/ 2335761 h 2335761"/>
              <a:gd name="connsiteX6" fmla="*/ 0 w 4703391"/>
              <a:gd name="connsiteY6" fmla="*/ 2053251 h 2335761"/>
              <a:gd name="connsiteX7" fmla="*/ 0 w 4703391"/>
              <a:gd name="connsiteY7" fmla="*/ 282510 h 2335761"/>
              <a:gd name="connsiteX8" fmla="*/ 282510 w 4703391"/>
              <a:gd name="connsiteY8" fmla="*/ 0 h 23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391" h="2335761">
                <a:moveTo>
                  <a:pt x="282510" y="0"/>
                </a:moveTo>
                <a:lnTo>
                  <a:pt x="4420881" y="0"/>
                </a:lnTo>
                <a:cubicBezTo>
                  <a:pt x="4576907" y="0"/>
                  <a:pt x="4703391" y="126484"/>
                  <a:pt x="4703391" y="282510"/>
                </a:cubicBezTo>
                <a:lnTo>
                  <a:pt x="4703391" y="2053251"/>
                </a:lnTo>
                <a:cubicBezTo>
                  <a:pt x="4703391" y="2209277"/>
                  <a:pt x="4576907" y="2335761"/>
                  <a:pt x="4420881" y="2335761"/>
                </a:cubicBezTo>
                <a:lnTo>
                  <a:pt x="282510" y="2335761"/>
                </a:lnTo>
                <a:cubicBezTo>
                  <a:pt x="126484" y="2335761"/>
                  <a:pt x="0" y="2209277"/>
                  <a:pt x="0" y="2053251"/>
                </a:cubicBezTo>
                <a:lnTo>
                  <a:pt x="0" y="282510"/>
                </a:lnTo>
                <a:cubicBezTo>
                  <a:pt x="0" y="126484"/>
                  <a:pt x="126484" y="0"/>
                  <a:pt x="282510" y="0"/>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438613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Picture Placeholder 4">
            <a:extLst>
              <a:ext uri="{FF2B5EF4-FFF2-40B4-BE49-F238E27FC236}">
                <a16:creationId xmlns:a16="http://schemas.microsoft.com/office/drawing/2014/main" id="{9DF43985-5DD5-4EA1-BB7B-D3925C58BD5C}"/>
              </a:ext>
            </a:extLst>
          </p:cNvPr>
          <p:cNvSpPr>
            <a:spLocks noGrp="1"/>
          </p:cNvSpPr>
          <p:nvPr>
            <p:ph type="pic" sz="quarter" idx="10"/>
          </p:nvPr>
        </p:nvSpPr>
        <p:spPr>
          <a:xfrm>
            <a:off x="838201" y="1778030"/>
            <a:ext cx="4732010" cy="2349973"/>
          </a:xfrm>
          <a:custGeom>
            <a:avLst/>
            <a:gdLst>
              <a:gd name="connsiteX0" fmla="*/ 282510 w 4703391"/>
              <a:gd name="connsiteY0" fmla="*/ 0 h 2335761"/>
              <a:gd name="connsiteX1" fmla="*/ 4420881 w 4703391"/>
              <a:gd name="connsiteY1" fmla="*/ 0 h 2335761"/>
              <a:gd name="connsiteX2" fmla="*/ 4703391 w 4703391"/>
              <a:gd name="connsiteY2" fmla="*/ 282510 h 2335761"/>
              <a:gd name="connsiteX3" fmla="*/ 4703391 w 4703391"/>
              <a:gd name="connsiteY3" fmla="*/ 2053251 h 2335761"/>
              <a:gd name="connsiteX4" fmla="*/ 4420881 w 4703391"/>
              <a:gd name="connsiteY4" fmla="*/ 2335761 h 2335761"/>
              <a:gd name="connsiteX5" fmla="*/ 282510 w 4703391"/>
              <a:gd name="connsiteY5" fmla="*/ 2335761 h 2335761"/>
              <a:gd name="connsiteX6" fmla="*/ 0 w 4703391"/>
              <a:gd name="connsiteY6" fmla="*/ 2053251 h 2335761"/>
              <a:gd name="connsiteX7" fmla="*/ 0 w 4703391"/>
              <a:gd name="connsiteY7" fmla="*/ 282510 h 2335761"/>
              <a:gd name="connsiteX8" fmla="*/ 282510 w 4703391"/>
              <a:gd name="connsiteY8" fmla="*/ 0 h 23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391" h="2335761">
                <a:moveTo>
                  <a:pt x="282510" y="0"/>
                </a:moveTo>
                <a:lnTo>
                  <a:pt x="4420881" y="0"/>
                </a:lnTo>
                <a:cubicBezTo>
                  <a:pt x="4576907" y="0"/>
                  <a:pt x="4703391" y="126484"/>
                  <a:pt x="4703391" y="282510"/>
                </a:cubicBezTo>
                <a:lnTo>
                  <a:pt x="4703391" y="2053251"/>
                </a:lnTo>
                <a:cubicBezTo>
                  <a:pt x="4703391" y="2209277"/>
                  <a:pt x="4576907" y="2335761"/>
                  <a:pt x="4420881" y="2335761"/>
                </a:cubicBezTo>
                <a:lnTo>
                  <a:pt x="282510" y="2335761"/>
                </a:lnTo>
                <a:cubicBezTo>
                  <a:pt x="126484" y="2335761"/>
                  <a:pt x="0" y="2209277"/>
                  <a:pt x="0" y="2053251"/>
                </a:cubicBezTo>
                <a:lnTo>
                  <a:pt x="0" y="282510"/>
                </a:lnTo>
                <a:cubicBezTo>
                  <a:pt x="0" y="126484"/>
                  <a:pt x="126484" y="0"/>
                  <a:pt x="282510" y="0"/>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
        <p:nvSpPr>
          <p:cNvPr id="4" name="Picture Placeholder 4">
            <a:extLst>
              <a:ext uri="{FF2B5EF4-FFF2-40B4-BE49-F238E27FC236}">
                <a16:creationId xmlns:a16="http://schemas.microsoft.com/office/drawing/2014/main" id="{9DF43985-5DD5-4EA1-BB7B-D3925C58BD5C}"/>
              </a:ext>
            </a:extLst>
          </p:cNvPr>
          <p:cNvSpPr>
            <a:spLocks noGrp="1"/>
          </p:cNvSpPr>
          <p:nvPr>
            <p:ph type="pic" sz="quarter" idx="11"/>
          </p:nvPr>
        </p:nvSpPr>
        <p:spPr>
          <a:xfrm>
            <a:off x="6231364" y="1778030"/>
            <a:ext cx="4732010" cy="2349973"/>
          </a:xfrm>
          <a:custGeom>
            <a:avLst/>
            <a:gdLst>
              <a:gd name="connsiteX0" fmla="*/ 282510 w 4703391"/>
              <a:gd name="connsiteY0" fmla="*/ 0 h 2335761"/>
              <a:gd name="connsiteX1" fmla="*/ 4420881 w 4703391"/>
              <a:gd name="connsiteY1" fmla="*/ 0 h 2335761"/>
              <a:gd name="connsiteX2" fmla="*/ 4703391 w 4703391"/>
              <a:gd name="connsiteY2" fmla="*/ 282510 h 2335761"/>
              <a:gd name="connsiteX3" fmla="*/ 4703391 w 4703391"/>
              <a:gd name="connsiteY3" fmla="*/ 2053251 h 2335761"/>
              <a:gd name="connsiteX4" fmla="*/ 4420881 w 4703391"/>
              <a:gd name="connsiteY4" fmla="*/ 2335761 h 2335761"/>
              <a:gd name="connsiteX5" fmla="*/ 282510 w 4703391"/>
              <a:gd name="connsiteY5" fmla="*/ 2335761 h 2335761"/>
              <a:gd name="connsiteX6" fmla="*/ 0 w 4703391"/>
              <a:gd name="connsiteY6" fmla="*/ 2053251 h 2335761"/>
              <a:gd name="connsiteX7" fmla="*/ 0 w 4703391"/>
              <a:gd name="connsiteY7" fmla="*/ 282510 h 2335761"/>
              <a:gd name="connsiteX8" fmla="*/ 282510 w 4703391"/>
              <a:gd name="connsiteY8" fmla="*/ 0 h 233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391" h="2335761">
                <a:moveTo>
                  <a:pt x="282510" y="0"/>
                </a:moveTo>
                <a:lnTo>
                  <a:pt x="4420881" y="0"/>
                </a:lnTo>
                <a:cubicBezTo>
                  <a:pt x="4576907" y="0"/>
                  <a:pt x="4703391" y="126484"/>
                  <a:pt x="4703391" y="282510"/>
                </a:cubicBezTo>
                <a:lnTo>
                  <a:pt x="4703391" y="2053251"/>
                </a:lnTo>
                <a:cubicBezTo>
                  <a:pt x="4703391" y="2209277"/>
                  <a:pt x="4576907" y="2335761"/>
                  <a:pt x="4420881" y="2335761"/>
                </a:cubicBezTo>
                <a:lnTo>
                  <a:pt x="282510" y="2335761"/>
                </a:lnTo>
                <a:cubicBezTo>
                  <a:pt x="126484" y="2335761"/>
                  <a:pt x="0" y="2209277"/>
                  <a:pt x="0" y="2053251"/>
                </a:cubicBezTo>
                <a:lnTo>
                  <a:pt x="0" y="282510"/>
                </a:lnTo>
                <a:cubicBezTo>
                  <a:pt x="0" y="126484"/>
                  <a:pt x="126484" y="0"/>
                  <a:pt x="282510" y="0"/>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75326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5" name="Picture Placeholder 7">
            <a:extLst>
              <a:ext uri="{FF2B5EF4-FFF2-40B4-BE49-F238E27FC236}">
                <a16:creationId xmlns:a16="http://schemas.microsoft.com/office/drawing/2014/main" id="{C2D20EAB-D2BD-42CC-8874-2D76D7E9E115}"/>
              </a:ext>
            </a:extLst>
          </p:cNvPr>
          <p:cNvSpPr>
            <a:spLocks noGrp="1"/>
          </p:cNvSpPr>
          <p:nvPr>
            <p:ph type="pic" sz="quarter" idx="10"/>
          </p:nvPr>
        </p:nvSpPr>
        <p:spPr>
          <a:xfrm>
            <a:off x="838200" y="1812252"/>
            <a:ext cx="1993219" cy="1993219"/>
          </a:xfrm>
          <a:custGeom>
            <a:avLst/>
            <a:gdLst>
              <a:gd name="connsiteX0" fmla="*/ 332210 w 1993219"/>
              <a:gd name="connsiteY0" fmla="*/ 0 h 1993219"/>
              <a:gd name="connsiteX1" fmla="*/ 1661009 w 1993219"/>
              <a:gd name="connsiteY1" fmla="*/ 0 h 1993219"/>
              <a:gd name="connsiteX2" fmla="*/ 1993219 w 1993219"/>
              <a:gd name="connsiteY2" fmla="*/ 332210 h 1993219"/>
              <a:gd name="connsiteX3" fmla="*/ 1993219 w 1993219"/>
              <a:gd name="connsiteY3" fmla="*/ 1661009 h 1993219"/>
              <a:gd name="connsiteX4" fmla="*/ 1661009 w 1993219"/>
              <a:gd name="connsiteY4" fmla="*/ 1993219 h 1993219"/>
              <a:gd name="connsiteX5" fmla="*/ 332210 w 1993219"/>
              <a:gd name="connsiteY5" fmla="*/ 1993219 h 1993219"/>
              <a:gd name="connsiteX6" fmla="*/ 0 w 1993219"/>
              <a:gd name="connsiteY6" fmla="*/ 1661009 h 1993219"/>
              <a:gd name="connsiteX7" fmla="*/ 0 w 1993219"/>
              <a:gd name="connsiteY7" fmla="*/ 332210 h 1993219"/>
              <a:gd name="connsiteX8" fmla="*/ 332210 w 1993219"/>
              <a:gd name="connsiteY8" fmla="*/ 0 h 199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219" h="1993219">
                <a:moveTo>
                  <a:pt x="332210" y="0"/>
                </a:moveTo>
                <a:lnTo>
                  <a:pt x="1661009" y="0"/>
                </a:lnTo>
                <a:cubicBezTo>
                  <a:pt x="1844484" y="0"/>
                  <a:pt x="1993219" y="148735"/>
                  <a:pt x="1993219" y="332210"/>
                </a:cubicBezTo>
                <a:lnTo>
                  <a:pt x="1993219" y="1661009"/>
                </a:lnTo>
                <a:cubicBezTo>
                  <a:pt x="1993219" y="1844484"/>
                  <a:pt x="1844484" y="1993219"/>
                  <a:pt x="1661009" y="1993219"/>
                </a:cubicBezTo>
                <a:lnTo>
                  <a:pt x="332210" y="1993219"/>
                </a:lnTo>
                <a:cubicBezTo>
                  <a:pt x="148735" y="1993219"/>
                  <a:pt x="0" y="1844484"/>
                  <a:pt x="0" y="1661009"/>
                </a:cubicBezTo>
                <a:lnTo>
                  <a:pt x="0" y="332210"/>
                </a:lnTo>
                <a:cubicBezTo>
                  <a:pt x="0" y="148735"/>
                  <a:pt x="148735" y="0"/>
                  <a:pt x="332210" y="0"/>
                </a:cubicBezTo>
                <a:close/>
              </a:path>
            </a:pathLst>
          </a:custGeom>
          <a:pattFill prst="pct20">
            <a:fgClr>
              <a:srgbClr val="F26300"/>
            </a:fgClr>
            <a:bgClr>
              <a:schemeClr val="bg1"/>
            </a:bgClr>
          </a:pattFill>
        </p:spPr>
        <p:txBody>
          <a:bodyPr wrap="square">
            <a:noAutofit/>
          </a:bodyPr>
          <a:lstStyle>
            <a:lvl1pPr>
              <a:defRPr lang="en-US" dirty="0"/>
            </a:lvl1pPr>
          </a:lstStyle>
          <a:p>
            <a:pPr lvl="0"/>
            <a:endParaRPr lang="en-US"/>
          </a:p>
        </p:txBody>
      </p:sp>
      <p:sp>
        <p:nvSpPr>
          <p:cNvPr id="6" name="Picture Placeholder 6">
            <a:extLst>
              <a:ext uri="{FF2B5EF4-FFF2-40B4-BE49-F238E27FC236}">
                <a16:creationId xmlns:a16="http://schemas.microsoft.com/office/drawing/2014/main" id="{87E9415B-77EA-45EF-84DD-658D0B5EF1CF}"/>
              </a:ext>
            </a:extLst>
          </p:cNvPr>
          <p:cNvSpPr>
            <a:spLocks noGrp="1"/>
          </p:cNvSpPr>
          <p:nvPr>
            <p:ph type="pic" sz="quarter" idx="11"/>
          </p:nvPr>
        </p:nvSpPr>
        <p:spPr>
          <a:xfrm>
            <a:off x="3343057" y="3974880"/>
            <a:ext cx="1993219" cy="1993219"/>
          </a:xfrm>
          <a:custGeom>
            <a:avLst/>
            <a:gdLst>
              <a:gd name="connsiteX0" fmla="*/ 332210 w 1993219"/>
              <a:gd name="connsiteY0" fmla="*/ 0 h 1993219"/>
              <a:gd name="connsiteX1" fmla="*/ 1661009 w 1993219"/>
              <a:gd name="connsiteY1" fmla="*/ 0 h 1993219"/>
              <a:gd name="connsiteX2" fmla="*/ 1993219 w 1993219"/>
              <a:gd name="connsiteY2" fmla="*/ 332210 h 1993219"/>
              <a:gd name="connsiteX3" fmla="*/ 1993219 w 1993219"/>
              <a:gd name="connsiteY3" fmla="*/ 1661009 h 1993219"/>
              <a:gd name="connsiteX4" fmla="*/ 1661009 w 1993219"/>
              <a:gd name="connsiteY4" fmla="*/ 1993219 h 1993219"/>
              <a:gd name="connsiteX5" fmla="*/ 332210 w 1993219"/>
              <a:gd name="connsiteY5" fmla="*/ 1993219 h 1993219"/>
              <a:gd name="connsiteX6" fmla="*/ 0 w 1993219"/>
              <a:gd name="connsiteY6" fmla="*/ 1661009 h 1993219"/>
              <a:gd name="connsiteX7" fmla="*/ 0 w 1993219"/>
              <a:gd name="connsiteY7" fmla="*/ 332210 h 1993219"/>
              <a:gd name="connsiteX8" fmla="*/ 332210 w 1993219"/>
              <a:gd name="connsiteY8" fmla="*/ 0 h 199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3219" h="1993219">
                <a:moveTo>
                  <a:pt x="332210" y="0"/>
                </a:moveTo>
                <a:lnTo>
                  <a:pt x="1661009" y="0"/>
                </a:lnTo>
                <a:cubicBezTo>
                  <a:pt x="1844484" y="0"/>
                  <a:pt x="1993219" y="148735"/>
                  <a:pt x="1993219" y="332210"/>
                </a:cubicBezTo>
                <a:lnTo>
                  <a:pt x="1993219" y="1661009"/>
                </a:lnTo>
                <a:cubicBezTo>
                  <a:pt x="1993219" y="1844484"/>
                  <a:pt x="1844484" y="1993219"/>
                  <a:pt x="1661009" y="1993219"/>
                </a:cubicBezTo>
                <a:lnTo>
                  <a:pt x="332210" y="1993219"/>
                </a:lnTo>
                <a:cubicBezTo>
                  <a:pt x="148735" y="1993219"/>
                  <a:pt x="0" y="1844484"/>
                  <a:pt x="0" y="1661009"/>
                </a:cubicBezTo>
                <a:lnTo>
                  <a:pt x="0" y="332210"/>
                </a:lnTo>
                <a:cubicBezTo>
                  <a:pt x="0" y="148735"/>
                  <a:pt x="148735" y="0"/>
                  <a:pt x="332210" y="0"/>
                </a:cubicBezTo>
                <a:close/>
              </a:path>
            </a:pathLst>
          </a:cu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1517675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Picture Placeholder 4">
            <a:extLst>
              <a:ext uri="{FF2B5EF4-FFF2-40B4-BE49-F238E27FC236}">
                <a16:creationId xmlns:a16="http://schemas.microsoft.com/office/drawing/2014/main" id="{E4960A47-8E76-4977-89B0-E915EFAC8240}"/>
              </a:ext>
            </a:extLst>
          </p:cNvPr>
          <p:cNvSpPr>
            <a:spLocks noGrp="1"/>
          </p:cNvSpPr>
          <p:nvPr>
            <p:ph type="pic" sz="quarter" idx="10"/>
          </p:nvPr>
        </p:nvSpPr>
        <p:spPr>
          <a:xfrm>
            <a:off x="8650504" y="1033670"/>
            <a:ext cx="2669538" cy="4857844"/>
          </a:xfrm>
          <a:prstGeom prst="rect">
            <a:avLst/>
          </a:pr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741643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1142AD62-16CB-401E-9FE0-E0E77F6EA6EC}"/>
              </a:ext>
            </a:extLst>
          </p:cNvPr>
          <p:cNvSpPr>
            <a:spLocks noGrp="1"/>
          </p:cNvSpPr>
          <p:nvPr>
            <p:ph type="pic" sz="quarter" idx="10"/>
          </p:nvPr>
        </p:nvSpPr>
        <p:spPr>
          <a:xfrm>
            <a:off x="-9428" y="0"/>
            <a:ext cx="12201428" cy="6867429"/>
          </a:xfrm>
          <a:prstGeom prst="flowChartProcess">
            <a:avLst/>
          </a:prstGeom>
          <a:pattFill prst="pct20">
            <a:fgClr>
              <a:srgbClr val="F26300"/>
            </a:fgClr>
            <a:bgClr>
              <a:schemeClr val="bg1"/>
            </a:bgClr>
          </a:pattFill>
        </p:spPr>
        <p:txBody>
          <a:bodyPr wrap="square">
            <a:noAutofit/>
          </a:bodyPr>
          <a:lstStyle>
            <a:lvl1pPr>
              <a:defRPr lang="en-US"/>
            </a:lvl1pPr>
          </a:lstStyle>
          <a:p>
            <a:pPr lvl="0"/>
            <a:endParaRPr lang="en-US"/>
          </a:p>
        </p:txBody>
      </p:sp>
    </p:spTree>
    <p:extLst>
      <p:ext uri="{BB962C8B-B14F-4D97-AF65-F5344CB8AC3E}">
        <p14:creationId xmlns:p14="http://schemas.microsoft.com/office/powerpoint/2010/main" val="913565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l-G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4" name="TextBox 3">
            <a:extLst>
              <a:ext uri="{FF2B5EF4-FFF2-40B4-BE49-F238E27FC236}">
                <a16:creationId xmlns:a16="http://schemas.microsoft.com/office/drawing/2014/main" id="{A49D2428-6D7E-E9C3-8D34-780300F82CEA}"/>
              </a:ext>
            </a:extLst>
          </p:cNvPr>
          <p:cNvSpPr txBox="1"/>
          <p:nvPr userDrawn="1"/>
        </p:nvSpPr>
        <p:spPr>
          <a:xfrm>
            <a:off x="212698" y="158024"/>
            <a:ext cx="4905955" cy="323165"/>
          </a:xfrm>
          <a:prstGeom prst="rect">
            <a:avLst/>
          </a:prstGeom>
          <a:noFill/>
        </p:spPr>
        <p:txBody>
          <a:bodyPr wrap="square" rtlCol="0">
            <a:spAutoFit/>
          </a:bodyPr>
          <a:lstStyle/>
          <a:p>
            <a:pPr>
              <a:lnSpc>
                <a:spcPct val="150000"/>
              </a:lnSpc>
            </a:pPr>
            <a:r>
              <a:rPr lang="en-US" sz="1000">
                <a:solidFill>
                  <a:schemeClr val="bg1">
                    <a:lumMod val="65000"/>
                  </a:schemeClr>
                </a:solidFill>
                <a:latin typeface="Arial" panose="020B0604020202020204" pitchFamily="34" charset="0"/>
                <a:cs typeface="Arial" panose="020B0604020202020204" pitchFamily="34" charset="0"/>
              </a:rPr>
              <a:t>www.citiobs.eu</a:t>
            </a:r>
          </a:p>
        </p:txBody>
      </p:sp>
      <p:pic>
        <p:nvPicPr>
          <p:cNvPr id="5" name="Picture 4">
            <a:extLst>
              <a:ext uri="{FF2B5EF4-FFF2-40B4-BE49-F238E27FC236}">
                <a16:creationId xmlns:a16="http://schemas.microsoft.com/office/drawing/2014/main" id="{D7E3BB15-09BD-242F-3BF0-6FBC8143D364}"/>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147729" y="262618"/>
            <a:ext cx="771278" cy="164033"/>
          </a:xfrm>
          <a:prstGeom prst="rect">
            <a:avLst/>
          </a:prstGeom>
        </p:spPr>
      </p:pic>
      <p:pic>
        <p:nvPicPr>
          <p:cNvPr id="6" name="Picture 5">
            <a:extLst>
              <a:ext uri="{FF2B5EF4-FFF2-40B4-BE49-F238E27FC236}">
                <a16:creationId xmlns:a16="http://schemas.microsoft.com/office/drawing/2014/main" id="{15A65600-6B52-B401-39D8-0BCB2E4E8008}"/>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b="-3488"/>
          <a:stretch/>
        </p:blipFill>
        <p:spPr>
          <a:xfrm>
            <a:off x="11387681" y="6138872"/>
            <a:ext cx="531326" cy="560028"/>
          </a:xfrm>
          <a:prstGeom prst="rect">
            <a:avLst/>
          </a:prstGeom>
        </p:spPr>
      </p:pic>
    </p:spTree>
    <p:extLst>
      <p:ext uri="{BB962C8B-B14F-4D97-AF65-F5344CB8AC3E}">
        <p14:creationId xmlns:p14="http://schemas.microsoft.com/office/powerpoint/2010/main" val="1427836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4" r:id="rId7"/>
    <p:sldLayoutId id="2147483655" r:id="rId8"/>
    <p:sldLayoutId id="2147483656" r:id="rId9"/>
    <p:sldLayoutId id="2147483657" r:id="rId10"/>
    <p:sldLayoutId id="2147483659" r:id="rId11"/>
  </p:sldLayoutIdLst>
  <p:txStyles>
    <p:title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hyperlink" Target="mailto:n.julia@creaf.uab.cat" TargetMode="Externa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github.com/grumets/MiraMonMapBrowser" TargetMode="External"/><Relationship Id="rId7" Type="http://schemas.openxmlformats.org/officeDocument/2006/relationships/image" Target="../media/image10.png"/><Relationship Id="rId2" Type="http://schemas.openxmlformats.org/officeDocument/2006/relationships/hyperlink" Target="https://www.miramon.cat/USA/Prod-NavegadorServidor.htm#MiraMonMapBrowser" TargetMode="Externa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ogc.grumets.cat/wqems" TargetMode="External"/><Relationship Id="rId9" Type="http://schemas.openxmlformats.org/officeDocument/2006/relationships/hyperlink" Target="https://www.ogc.grumets.cat/bestmap"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ogc.grumets.cat/OGCSprint2023/"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1" y="-269622"/>
            <a:ext cx="12192000" cy="50749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496" y="714568"/>
            <a:ext cx="2511282" cy="53391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419" y="1596815"/>
            <a:ext cx="3586680" cy="365303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663" y="6345909"/>
            <a:ext cx="1887892" cy="512091"/>
          </a:xfrm>
          <a:prstGeom prst="rect">
            <a:avLst/>
          </a:prstGeom>
        </p:spPr>
      </p:pic>
      <p:sp>
        <p:nvSpPr>
          <p:cNvPr id="9" name="Rectangle 8"/>
          <p:cNvSpPr/>
          <p:nvPr/>
        </p:nvSpPr>
        <p:spPr>
          <a:xfrm>
            <a:off x="6955297" y="6417288"/>
            <a:ext cx="4295972" cy="369332"/>
          </a:xfrm>
          <a:prstGeom prst="rect">
            <a:avLst/>
          </a:prstGeom>
        </p:spPr>
        <p:txBody>
          <a:bodyPr wrap="square">
            <a:spAutoFit/>
          </a:bodyPr>
          <a:lstStyle/>
          <a:p>
            <a:r>
              <a:rPr lang="en-US" sz="600" b="0" i="0" dirty="0">
                <a:solidFill>
                  <a:srgbClr val="1D1C1D"/>
                </a:solidFill>
                <a:effectLst/>
                <a:latin typeface="Verdana" panose="020B0604030504040204" pitchFamily="34" charset="0"/>
                <a:ea typeface="Verdana" panose="020B0604030504040204" pitchFamily="34" charset="0"/>
              </a:rPr>
              <a:t>Funded by the European Union. Views and opinions expressed are however those of the author(s) only and do not necessarily reflect those of the European Union or the European Research Executive Agency (REA). Neither the European Union nor the granting authority can be held responsible for them.</a:t>
            </a:r>
            <a:endParaRPr lang="el-GR" sz="600" dirty="0">
              <a:latin typeface="Verdana" panose="020B0604030504040204" pitchFamily="34" charset="0"/>
              <a:ea typeface="Verdana" panose="020B0604030504040204" pitchFamily="34" charset="0"/>
            </a:endParaRPr>
          </a:p>
        </p:txBody>
      </p:sp>
      <p:sp>
        <p:nvSpPr>
          <p:cNvPr id="17" name="Title 1"/>
          <p:cNvSpPr txBox="1">
            <a:spLocks/>
          </p:cNvSpPr>
          <p:nvPr/>
        </p:nvSpPr>
        <p:spPr>
          <a:xfrm>
            <a:off x="5323767" y="1619093"/>
            <a:ext cx="6796611" cy="31391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a:lstStyle>
          <a:p>
            <a:r>
              <a:rPr lang="en-US" sz="4800" dirty="0" smtClean="0"/>
              <a:t>A closer look at </a:t>
            </a:r>
            <a:r>
              <a:rPr lang="en-US" sz="4800" dirty="0" err="1" smtClean="0"/>
              <a:t>MiraMon</a:t>
            </a:r>
            <a:r>
              <a:rPr lang="en-US" sz="4800" dirty="0" smtClean="0"/>
              <a:t> Map Browser</a:t>
            </a:r>
          </a:p>
          <a:p>
            <a:endParaRPr lang="ca-ES" sz="2400" dirty="0" smtClean="0"/>
          </a:p>
          <a:p>
            <a:r>
              <a:rPr lang="ca-ES" sz="2400" dirty="0" smtClean="0"/>
              <a:t>OGC </a:t>
            </a:r>
            <a:r>
              <a:rPr lang="ca-ES" sz="2400" dirty="0" err="1"/>
              <a:t>Tiling</a:t>
            </a:r>
            <a:r>
              <a:rPr lang="ca-ES" sz="2400" dirty="0"/>
              <a:t> </a:t>
            </a:r>
            <a:r>
              <a:rPr lang="ca-ES" sz="2400" dirty="0" err="1"/>
              <a:t>Interfaces</a:t>
            </a:r>
            <a:r>
              <a:rPr lang="ca-ES" sz="2400" dirty="0"/>
              <a:t> </a:t>
            </a:r>
            <a:r>
              <a:rPr lang="ca-ES" sz="2400" dirty="0" err="1"/>
              <a:t>Code</a:t>
            </a:r>
            <a:r>
              <a:rPr lang="ca-ES" sz="2400" dirty="0"/>
              <a:t> </a:t>
            </a:r>
            <a:r>
              <a:rPr lang="ca-ES" sz="2400" dirty="0" err="1"/>
              <a:t>Sprint</a:t>
            </a:r>
            <a:r>
              <a:rPr lang="ca-ES" sz="2400" dirty="0"/>
              <a:t> </a:t>
            </a:r>
            <a:r>
              <a:rPr lang="ca-ES" sz="2400" dirty="0" smtClean="0"/>
              <a:t/>
            </a:r>
            <a:br>
              <a:rPr lang="ca-ES" sz="2400" dirty="0" smtClean="0"/>
            </a:br>
            <a:r>
              <a:rPr lang="ca-ES" sz="2400" dirty="0" smtClean="0"/>
              <a:t>2023 </a:t>
            </a:r>
            <a:r>
              <a:rPr lang="ca-ES" sz="2400" dirty="0"/>
              <a:t>Saint </a:t>
            </a:r>
            <a:r>
              <a:rPr lang="ca-ES" sz="2400" dirty="0" smtClean="0"/>
              <a:t>Louis (Missouri)</a:t>
            </a:r>
            <a:endParaRPr lang="el-GR" sz="2400" dirty="0"/>
          </a:p>
        </p:txBody>
      </p:sp>
      <p:sp>
        <p:nvSpPr>
          <p:cNvPr id="18" name="Subtitle 2"/>
          <p:cNvSpPr txBox="1">
            <a:spLocks/>
          </p:cNvSpPr>
          <p:nvPr/>
        </p:nvSpPr>
        <p:spPr>
          <a:xfrm>
            <a:off x="5323767" y="4657382"/>
            <a:ext cx="5726171" cy="1378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smtClean="0">
                <a:solidFill>
                  <a:srgbClr val="00C0F0"/>
                </a:solidFill>
              </a:rPr>
              <a:t>Núria Julià </a:t>
            </a:r>
            <a:r>
              <a:rPr lang="en-US" sz="2400" dirty="0" err="1" smtClean="0">
                <a:solidFill>
                  <a:srgbClr val="00C0F0"/>
                </a:solidFill>
              </a:rPr>
              <a:t>Selvas</a:t>
            </a:r>
            <a:r>
              <a:rPr lang="en-US" sz="2400" dirty="0" smtClean="0">
                <a:solidFill>
                  <a:srgbClr val="00C0F0"/>
                </a:solidFill>
              </a:rPr>
              <a:t> (CREAF)</a:t>
            </a:r>
            <a:br>
              <a:rPr lang="en-US" sz="2400" dirty="0" smtClean="0">
                <a:solidFill>
                  <a:srgbClr val="00C0F0"/>
                </a:solidFill>
              </a:rPr>
            </a:br>
            <a:r>
              <a:rPr lang="en-US" sz="2400" dirty="0" smtClean="0">
                <a:solidFill>
                  <a:srgbClr val="00C0F0"/>
                </a:solidFill>
                <a:hlinkClick r:id="rId6"/>
              </a:rPr>
              <a:t>n.julia@creaf.uab.cat</a:t>
            </a:r>
            <a:endParaRPr lang="en-US" sz="2400" dirty="0" smtClean="0">
              <a:solidFill>
                <a:srgbClr val="00C0F0"/>
              </a:solidFill>
            </a:endParaRPr>
          </a:p>
          <a:p>
            <a:pPr marL="0" indent="0">
              <a:buNone/>
            </a:pPr>
            <a:r>
              <a:rPr lang="en-US" sz="2400" dirty="0" smtClean="0">
                <a:solidFill>
                  <a:srgbClr val="00C0F0"/>
                </a:solidFill>
              </a:rPr>
              <a:t>12 June 2023</a:t>
            </a:r>
            <a:endParaRPr lang="en-US" sz="2400" dirty="0" smtClean="0">
              <a:solidFill>
                <a:srgbClr val="00C0F0"/>
              </a:solidFill>
            </a:endParaRPr>
          </a:p>
          <a:p>
            <a:pPr marL="0" indent="0">
              <a:buNone/>
            </a:pPr>
            <a:endParaRPr lang="el-GR" dirty="0">
              <a:solidFill>
                <a:srgbClr val="00C0F0"/>
              </a:solidFill>
            </a:endParaRPr>
          </a:p>
        </p:txBody>
      </p:sp>
      <p:pic>
        <p:nvPicPr>
          <p:cNvPr id="2" name="Imagen 1"/>
          <p:cNvPicPr>
            <a:picLocks noChangeAspect="1"/>
          </p:cNvPicPr>
          <p:nvPr/>
        </p:nvPicPr>
        <p:blipFill>
          <a:blip r:embed="rId7"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211641" y="6035876"/>
            <a:ext cx="2689137" cy="620065"/>
          </a:xfrm>
          <a:prstGeom prst="rect">
            <a:avLst/>
          </a:prstGeom>
        </p:spPr>
      </p:pic>
      <p:pic>
        <p:nvPicPr>
          <p:cNvPr id="5" name="Imagen 4"/>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9117" y="5136573"/>
            <a:ext cx="1031958" cy="1465381"/>
          </a:xfrm>
          <a:prstGeom prst="rect">
            <a:avLst/>
          </a:prstGeom>
        </p:spPr>
      </p:pic>
      <p:pic>
        <p:nvPicPr>
          <p:cNvPr id="10" name="Imagen 9"/>
          <p:cNvPicPr>
            <a:picLocks noChangeAspect="1"/>
          </p:cNvPicPr>
          <p:nvPr/>
        </p:nvPicPr>
        <p:blipFill>
          <a:blip r:embed="rId9">
            <a:clrChange>
              <a:clrFrom>
                <a:srgbClr val="FFFFFF"/>
              </a:clrFrom>
              <a:clrTo>
                <a:srgbClr val="FFFFFF">
                  <a:alpha val="0"/>
                </a:srgbClr>
              </a:clrTo>
            </a:clrChange>
          </a:blip>
          <a:stretch>
            <a:fillRect/>
          </a:stretch>
        </p:blipFill>
        <p:spPr>
          <a:xfrm>
            <a:off x="9449061" y="679377"/>
            <a:ext cx="2496213" cy="960082"/>
          </a:xfrm>
          <a:prstGeom prst="rect">
            <a:avLst/>
          </a:prstGeom>
        </p:spPr>
      </p:pic>
    </p:spTree>
    <p:extLst>
      <p:ext uri="{BB962C8B-B14F-4D97-AF65-F5344CB8AC3E}">
        <p14:creationId xmlns:p14="http://schemas.microsoft.com/office/powerpoint/2010/main" val="867826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sp>
        <p:nvSpPr>
          <p:cNvPr id="3" name="Marcador de contenido 2"/>
          <p:cNvSpPr>
            <a:spLocks noGrp="1"/>
          </p:cNvSpPr>
          <p:nvPr>
            <p:ph idx="1"/>
          </p:nvPr>
        </p:nvSpPr>
        <p:spPr/>
        <p:txBody>
          <a:bodyPr/>
          <a:lstStyle/>
          <a:p>
            <a:endParaRPr lang="ca-ES"/>
          </a:p>
        </p:txBody>
      </p:sp>
      <p:pic>
        <p:nvPicPr>
          <p:cNvPr id="4" name="Imagen 3"/>
          <p:cNvPicPr>
            <a:picLocks noChangeAspect="1"/>
          </p:cNvPicPr>
          <p:nvPr/>
        </p:nvPicPr>
        <p:blipFill>
          <a:blip r:embed="rId2"/>
          <a:stretch>
            <a:fillRect/>
          </a:stretch>
        </p:blipFill>
        <p:spPr>
          <a:xfrm>
            <a:off x="0" y="160773"/>
            <a:ext cx="12185944" cy="6537251"/>
          </a:xfrm>
          <a:prstGeom prst="rect">
            <a:avLst/>
          </a:prstGeom>
        </p:spPr>
      </p:pic>
    </p:spTree>
    <p:extLst>
      <p:ext uri="{BB962C8B-B14F-4D97-AF65-F5344CB8AC3E}">
        <p14:creationId xmlns:p14="http://schemas.microsoft.com/office/powerpoint/2010/main" val="3597150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dirty="0"/>
          </a:p>
        </p:txBody>
      </p:sp>
      <p:sp>
        <p:nvSpPr>
          <p:cNvPr id="3" name="Marcador de contenido 2"/>
          <p:cNvSpPr>
            <a:spLocks noGrp="1"/>
          </p:cNvSpPr>
          <p:nvPr>
            <p:ph idx="1"/>
          </p:nvPr>
        </p:nvSpPr>
        <p:spPr/>
        <p:txBody>
          <a:bodyPr/>
          <a:lstStyle/>
          <a:p>
            <a:endParaRPr lang="ca-ES"/>
          </a:p>
        </p:txBody>
      </p:sp>
      <p:pic>
        <p:nvPicPr>
          <p:cNvPr id="5" name="Imagen 4"/>
          <p:cNvPicPr>
            <a:picLocks noChangeAspect="1"/>
          </p:cNvPicPr>
          <p:nvPr/>
        </p:nvPicPr>
        <p:blipFill>
          <a:blip r:embed="rId2"/>
          <a:stretch>
            <a:fillRect/>
          </a:stretch>
        </p:blipFill>
        <p:spPr>
          <a:xfrm>
            <a:off x="200967" y="475604"/>
            <a:ext cx="11642690" cy="6245820"/>
          </a:xfrm>
          <a:prstGeom prst="rect">
            <a:avLst/>
          </a:prstGeom>
        </p:spPr>
      </p:pic>
    </p:spTree>
    <p:extLst>
      <p:ext uri="{BB962C8B-B14F-4D97-AF65-F5344CB8AC3E}">
        <p14:creationId xmlns:p14="http://schemas.microsoft.com/office/powerpoint/2010/main" val="14001426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7280" y="1989578"/>
            <a:ext cx="10515600" cy="2715620"/>
          </a:xfrm>
        </p:spPr>
        <p:txBody>
          <a:bodyPr>
            <a:normAutofit/>
          </a:bodyPr>
          <a:lstStyle/>
          <a:p>
            <a:r>
              <a:rPr lang="en-US" dirty="0"/>
              <a:t>Illustrate the combination of web services, web APIs and direct </a:t>
            </a:r>
            <a:r>
              <a:rPr lang="en-US" dirty="0" smtClean="0"/>
              <a:t>file and objects </a:t>
            </a:r>
            <a:r>
              <a:rPr lang="en-US" dirty="0"/>
              <a:t>access.</a:t>
            </a:r>
            <a:endParaRPr lang="ca-ES" dirty="0"/>
          </a:p>
        </p:txBody>
      </p:sp>
    </p:spTree>
    <p:extLst>
      <p:ext uri="{BB962C8B-B14F-4D97-AF65-F5344CB8AC3E}">
        <p14:creationId xmlns:p14="http://schemas.microsoft.com/office/powerpoint/2010/main" val="164997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sp>
        <p:nvSpPr>
          <p:cNvPr id="3" name="Marcador de contenido 2"/>
          <p:cNvSpPr>
            <a:spLocks noGrp="1"/>
          </p:cNvSpPr>
          <p:nvPr>
            <p:ph idx="1"/>
          </p:nvPr>
        </p:nvSpPr>
        <p:spPr/>
        <p:txBody>
          <a:bodyPr/>
          <a:lstStyle/>
          <a:p>
            <a:endParaRPr lang="ca-ES" dirty="0"/>
          </a:p>
        </p:txBody>
      </p:sp>
      <p:pic>
        <p:nvPicPr>
          <p:cNvPr id="4" name="Imagen 3"/>
          <p:cNvPicPr>
            <a:picLocks noChangeAspect="1"/>
          </p:cNvPicPr>
          <p:nvPr/>
        </p:nvPicPr>
        <p:blipFill>
          <a:blip r:embed="rId2"/>
          <a:stretch>
            <a:fillRect/>
          </a:stretch>
        </p:blipFill>
        <p:spPr>
          <a:xfrm>
            <a:off x="106838" y="799194"/>
            <a:ext cx="11978324" cy="5377769"/>
          </a:xfrm>
          <a:prstGeom prst="rect">
            <a:avLst/>
          </a:prstGeom>
        </p:spPr>
      </p:pic>
    </p:spTree>
    <p:extLst>
      <p:ext uri="{BB962C8B-B14F-4D97-AF65-F5344CB8AC3E}">
        <p14:creationId xmlns:p14="http://schemas.microsoft.com/office/powerpoint/2010/main" val="285978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sp>
        <p:nvSpPr>
          <p:cNvPr id="5" name="Marcador de contenido 4"/>
          <p:cNvSpPr>
            <a:spLocks noGrp="1"/>
          </p:cNvSpPr>
          <p:nvPr>
            <p:ph idx="1"/>
          </p:nvPr>
        </p:nvSpPr>
        <p:spPr/>
        <p:txBody>
          <a:bodyPr/>
          <a:lstStyle/>
          <a:p>
            <a:endParaRPr lang="ca-ES"/>
          </a:p>
        </p:txBody>
      </p:sp>
      <p:pic>
        <p:nvPicPr>
          <p:cNvPr id="6" name="Imagen 5"/>
          <p:cNvPicPr>
            <a:picLocks noChangeAspect="1"/>
          </p:cNvPicPr>
          <p:nvPr/>
        </p:nvPicPr>
        <p:blipFill rotWithShape="1">
          <a:blip r:embed="rId2"/>
          <a:srcRect t="13237"/>
          <a:stretch/>
        </p:blipFill>
        <p:spPr>
          <a:xfrm>
            <a:off x="503550" y="824795"/>
            <a:ext cx="11498938" cy="5352168"/>
          </a:xfrm>
          <a:prstGeom prst="rect">
            <a:avLst/>
          </a:prstGeom>
        </p:spPr>
      </p:pic>
      <p:pic>
        <p:nvPicPr>
          <p:cNvPr id="7" name="Imagen 6"/>
          <p:cNvPicPr>
            <a:picLocks noChangeAspect="1"/>
          </p:cNvPicPr>
          <p:nvPr/>
        </p:nvPicPr>
        <p:blipFill rotWithShape="1">
          <a:blip r:embed="rId3"/>
          <a:srcRect l="-132" t="13343" r="43795" b="739"/>
          <a:stretch/>
        </p:blipFill>
        <p:spPr>
          <a:xfrm>
            <a:off x="4265010" y="641616"/>
            <a:ext cx="7343480" cy="6007887"/>
          </a:xfrm>
          <a:prstGeom prst="rect">
            <a:avLst/>
          </a:prstGeom>
        </p:spPr>
      </p:pic>
    </p:spTree>
    <p:extLst>
      <p:ext uri="{BB962C8B-B14F-4D97-AF65-F5344CB8AC3E}">
        <p14:creationId xmlns:p14="http://schemas.microsoft.com/office/powerpoint/2010/main" val="2731941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7280" y="1989578"/>
            <a:ext cx="10515600" cy="2715620"/>
          </a:xfrm>
        </p:spPr>
        <p:txBody>
          <a:bodyPr>
            <a:normAutofit/>
          </a:bodyPr>
          <a:lstStyle/>
          <a:p>
            <a:r>
              <a:rPr lang="en-US" dirty="0"/>
              <a:t>How to add new services and layers</a:t>
            </a:r>
            <a:r>
              <a:rPr lang="en-US" dirty="0" smtClean="0"/>
              <a:t>.</a:t>
            </a:r>
            <a:endParaRPr lang="ca-ES" dirty="0"/>
          </a:p>
        </p:txBody>
      </p:sp>
    </p:spTree>
    <p:extLst>
      <p:ext uri="{BB962C8B-B14F-4D97-AF65-F5344CB8AC3E}">
        <p14:creationId xmlns:p14="http://schemas.microsoft.com/office/powerpoint/2010/main" val="2168422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pic>
        <p:nvPicPr>
          <p:cNvPr id="3" name="Imagen 2"/>
          <p:cNvPicPr>
            <a:picLocks noChangeAspect="1"/>
          </p:cNvPicPr>
          <p:nvPr/>
        </p:nvPicPr>
        <p:blipFill rotWithShape="1">
          <a:blip r:embed="rId2"/>
          <a:srcRect t="13512"/>
          <a:stretch/>
        </p:blipFill>
        <p:spPr>
          <a:xfrm>
            <a:off x="203506" y="785091"/>
            <a:ext cx="11784988" cy="5467927"/>
          </a:xfrm>
          <a:prstGeom prst="rect">
            <a:avLst/>
          </a:prstGeom>
        </p:spPr>
      </p:pic>
    </p:spTree>
    <p:extLst>
      <p:ext uri="{BB962C8B-B14F-4D97-AF65-F5344CB8AC3E}">
        <p14:creationId xmlns:p14="http://schemas.microsoft.com/office/powerpoint/2010/main" val="295614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pic>
        <p:nvPicPr>
          <p:cNvPr id="3" name="Imagen 2"/>
          <p:cNvPicPr>
            <a:picLocks noChangeAspect="1"/>
          </p:cNvPicPr>
          <p:nvPr/>
        </p:nvPicPr>
        <p:blipFill rotWithShape="1">
          <a:blip r:embed="rId2"/>
          <a:srcRect t="13625"/>
          <a:stretch/>
        </p:blipFill>
        <p:spPr>
          <a:xfrm>
            <a:off x="205033" y="711202"/>
            <a:ext cx="11986967" cy="5554404"/>
          </a:xfrm>
          <a:prstGeom prst="rect">
            <a:avLst/>
          </a:prstGeom>
        </p:spPr>
      </p:pic>
    </p:spTree>
    <p:extLst>
      <p:ext uri="{BB962C8B-B14F-4D97-AF65-F5344CB8AC3E}">
        <p14:creationId xmlns:p14="http://schemas.microsoft.com/office/powerpoint/2010/main" val="397322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7280" y="1989578"/>
            <a:ext cx="10515600" cy="2715620"/>
          </a:xfrm>
        </p:spPr>
        <p:txBody>
          <a:bodyPr>
            <a:normAutofit/>
          </a:bodyPr>
          <a:lstStyle/>
          <a:p>
            <a:r>
              <a:rPr lang="en-US" dirty="0"/>
              <a:t>How to use canvas and binary arrays to play with raster </a:t>
            </a:r>
            <a:r>
              <a:rPr lang="en-US" dirty="0" smtClean="0"/>
              <a:t>data.</a:t>
            </a:r>
            <a:endParaRPr lang="ca-ES" dirty="0"/>
          </a:p>
        </p:txBody>
      </p:sp>
    </p:spTree>
    <p:extLst>
      <p:ext uri="{BB962C8B-B14F-4D97-AF65-F5344CB8AC3E}">
        <p14:creationId xmlns:p14="http://schemas.microsoft.com/office/powerpoint/2010/main" val="240138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pic>
        <p:nvPicPr>
          <p:cNvPr id="4" name="Marcador de contenido 3"/>
          <p:cNvPicPr>
            <a:picLocks noGrp="1" noChangeAspect="1"/>
          </p:cNvPicPr>
          <p:nvPr>
            <p:ph idx="1"/>
          </p:nvPr>
        </p:nvPicPr>
        <p:blipFill rotWithShape="1">
          <a:blip r:embed="rId2"/>
          <a:srcRect t="5012"/>
          <a:stretch/>
        </p:blipFill>
        <p:spPr>
          <a:xfrm>
            <a:off x="601063" y="563420"/>
            <a:ext cx="10989873" cy="5600147"/>
          </a:xfrm>
          <a:prstGeom prst="rect">
            <a:avLst/>
          </a:prstGeom>
        </p:spPr>
      </p:pic>
    </p:spTree>
    <p:extLst>
      <p:ext uri="{BB962C8B-B14F-4D97-AF65-F5344CB8AC3E}">
        <p14:creationId xmlns:p14="http://schemas.microsoft.com/office/powerpoint/2010/main" val="33878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ca-ES" dirty="0" err="1" smtClean="0"/>
              <a:t>MiraMon</a:t>
            </a:r>
            <a:r>
              <a:rPr lang="ca-ES" dirty="0" smtClean="0"/>
              <a:t> </a:t>
            </a:r>
            <a:r>
              <a:rPr lang="ca-ES" dirty="0" err="1" smtClean="0"/>
              <a:t>Map</a:t>
            </a:r>
            <a:r>
              <a:rPr lang="ca-ES" dirty="0" smtClean="0"/>
              <a:t> </a:t>
            </a:r>
            <a:r>
              <a:rPr lang="ca-ES" dirty="0" err="1" smtClean="0"/>
              <a:t>Browser</a:t>
            </a:r>
            <a:endParaRPr lang="ca-ES" dirty="0"/>
          </a:p>
        </p:txBody>
      </p:sp>
      <p:sp>
        <p:nvSpPr>
          <p:cNvPr id="5" name="Marcador de contenido 4"/>
          <p:cNvSpPr>
            <a:spLocks noGrp="1"/>
          </p:cNvSpPr>
          <p:nvPr>
            <p:ph idx="1"/>
          </p:nvPr>
        </p:nvSpPr>
        <p:spPr/>
        <p:txBody>
          <a:bodyPr>
            <a:normAutofit/>
          </a:bodyPr>
          <a:lstStyle/>
          <a:p>
            <a:r>
              <a:rPr lang="en-US" dirty="0"/>
              <a:t>The </a:t>
            </a:r>
            <a:r>
              <a:rPr lang="en-US" dirty="0" err="1"/>
              <a:t>MiraMon</a:t>
            </a:r>
            <a:r>
              <a:rPr lang="en-US" dirty="0"/>
              <a:t> Map Browser is a </a:t>
            </a:r>
            <a:r>
              <a:rPr lang="en-US" dirty="0" smtClean="0"/>
              <a:t>long term developing effort to create </a:t>
            </a:r>
            <a:r>
              <a:rPr lang="en-US" b="1" dirty="0" smtClean="0"/>
              <a:t>visualization</a:t>
            </a:r>
            <a:r>
              <a:rPr lang="en-US" dirty="0"/>
              <a:t>, </a:t>
            </a:r>
            <a:r>
              <a:rPr lang="en-US" b="1" dirty="0" smtClean="0"/>
              <a:t>metadata</a:t>
            </a:r>
            <a:r>
              <a:rPr lang="en-US" dirty="0" smtClean="0"/>
              <a:t>, </a:t>
            </a:r>
            <a:r>
              <a:rPr lang="en-US" b="1" dirty="0" smtClean="0"/>
              <a:t>analysis</a:t>
            </a:r>
            <a:r>
              <a:rPr lang="en-US" dirty="0" smtClean="0"/>
              <a:t> and </a:t>
            </a:r>
            <a:r>
              <a:rPr lang="en-US" b="1" dirty="0" smtClean="0"/>
              <a:t>download</a:t>
            </a:r>
            <a:r>
              <a:rPr lang="en-US" dirty="0" smtClean="0"/>
              <a:t> tools </a:t>
            </a:r>
            <a:r>
              <a:rPr lang="en-US" dirty="0"/>
              <a:t>that runs on </a:t>
            </a:r>
            <a:r>
              <a:rPr lang="en-US" dirty="0" smtClean="0"/>
              <a:t>web </a:t>
            </a:r>
            <a:r>
              <a:rPr lang="en-US" dirty="0"/>
              <a:t>browsers. </a:t>
            </a:r>
            <a:endParaRPr lang="en-US" dirty="0" smtClean="0"/>
          </a:p>
          <a:p>
            <a:r>
              <a:rPr lang="en-US" dirty="0" smtClean="0"/>
              <a:t>Only </a:t>
            </a:r>
            <a:r>
              <a:rPr lang="en-US" dirty="0"/>
              <a:t>based on </a:t>
            </a:r>
            <a:r>
              <a:rPr lang="en-US" b="1" dirty="0"/>
              <a:t>HTML5</a:t>
            </a:r>
            <a:r>
              <a:rPr lang="en-US" dirty="0"/>
              <a:t> and </a:t>
            </a:r>
            <a:r>
              <a:rPr lang="en-US" b="1" dirty="0"/>
              <a:t>JavaScript</a:t>
            </a:r>
            <a:r>
              <a:rPr lang="en-US" dirty="0"/>
              <a:t>, it uses </a:t>
            </a:r>
            <a:r>
              <a:rPr lang="en-US" b="1" dirty="0"/>
              <a:t>Open Geospatial Consortium</a:t>
            </a:r>
            <a:r>
              <a:rPr lang="en-US" dirty="0"/>
              <a:t> web </a:t>
            </a:r>
            <a:r>
              <a:rPr lang="en-US" dirty="0" smtClean="0"/>
              <a:t>service protocols and APIs to connect to web services and </a:t>
            </a:r>
            <a:r>
              <a:rPr lang="en-US" dirty="0"/>
              <a:t>show the data to the user in a map format. </a:t>
            </a:r>
            <a:endParaRPr lang="en-US" dirty="0" smtClean="0"/>
          </a:p>
          <a:p>
            <a:r>
              <a:rPr lang="en-US" dirty="0" smtClean="0"/>
              <a:t>The </a:t>
            </a:r>
            <a:r>
              <a:rPr lang="en-US" dirty="0"/>
              <a:t>JavaScript client is able to combine </a:t>
            </a:r>
            <a:r>
              <a:rPr lang="en-US" b="1" dirty="0"/>
              <a:t>AJAX</a:t>
            </a:r>
            <a:r>
              <a:rPr lang="en-US" dirty="0"/>
              <a:t>, </a:t>
            </a:r>
            <a:r>
              <a:rPr lang="en-US" b="1" dirty="0"/>
              <a:t>binary arrays</a:t>
            </a:r>
            <a:r>
              <a:rPr lang="en-US" dirty="0"/>
              <a:t> with several web services and web APIs including </a:t>
            </a:r>
            <a:r>
              <a:rPr lang="en-US" dirty="0" smtClean="0"/>
              <a:t>WMS, WMTS protocol and </a:t>
            </a:r>
            <a:r>
              <a:rPr lang="en-US" dirty="0"/>
              <a:t>OGC API Maps and Tiles</a:t>
            </a:r>
            <a:r>
              <a:rPr lang="en-US" dirty="0" smtClean="0"/>
              <a:t>. </a:t>
            </a:r>
          </a:p>
          <a:p>
            <a:endParaRPr lang="ca-ES" dirty="0"/>
          </a:p>
        </p:txBody>
      </p:sp>
    </p:spTree>
    <p:extLst>
      <p:ext uri="{BB962C8B-B14F-4D97-AF65-F5344CB8AC3E}">
        <p14:creationId xmlns:p14="http://schemas.microsoft.com/office/powerpoint/2010/main" val="22097190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dirty="0"/>
          </a:p>
        </p:txBody>
      </p:sp>
      <p:sp>
        <p:nvSpPr>
          <p:cNvPr id="3" name="Marcador de contenido 2"/>
          <p:cNvSpPr>
            <a:spLocks noGrp="1"/>
          </p:cNvSpPr>
          <p:nvPr>
            <p:ph idx="1"/>
          </p:nvPr>
        </p:nvSpPr>
        <p:spPr/>
        <p:txBody>
          <a:bodyPr/>
          <a:lstStyle/>
          <a:p>
            <a:endParaRPr lang="ca-ES"/>
          </a:p>
        </p:txBody>
      </p:sp>
      <p:pic>
        <p:nvPicPr>
          <p:cNvPr id="4" name="Imagen 3"/>
          <p:cNvPicPr>
            <a:picLocks noChangeAspect="1"/>
          </p:cNvPicPr>
          <p:nvPr/>
        </p:nvPicPr>
        <p:blipFill rotWithShape="1">
          <a:blip r:embed="rId2"/>
          <a:srcRect t="5786"/>
          <a:stretch/>
        </p:blipFill>
        <p:spPr>
          <a:xfrm>
            <a:off x="534799" y="581892"/>
            <a:ext cx="11341239" cy="5732081"/>
          </a:xfrm>
          <a:prstGeom prst="rect">
            <a:avLst/>
          </a:prstGeom>
        </p:spPr>
      </p:pic>
    </p:spTree>
    <p:extLst>
      <p:ext uri="{BB962C8B-B14F-4D97-AF65-F5344CB8AC3E}">
        <p14:creationId xmlns:p14="http://schemas.microsoft.com/office/powerpoint/2010/main" val="1813543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67"/>
            <a:ext cx="12192000" cy="507492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735" y="1775357"/>
            <a:ext cx="3355111" cy="71332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663" y="6345909"/>
            <a:ext cx="1887892" cy="512091"/>
          </a:xfrm>
          <a:prstGeom prst="rect">
            <a:avLst/>
          </a:prstGeom>
        </p:spPr>
      </p:pic>
      <p:sp>
        <p:nvSpPr>
          <p:cNvPr id="7" name="Rectangle 6"/>
          <p:cNvSpPr/>
          <p:nvPr/>
        </p:nvSpPr>
        <p:spPr>
          <a:xfrm>
            <a:off x="6955297" y="6417288"/>
            <a:ext cx="4295972" cy="369332"/>
          </a:xfrm>
          <a:prstGeom prst="rect">
            <a:avLst/>
          </a:prstGeom>
        </p:spPr>
        <p:txBody>
          <a:bodyPr wrap="square">
            <a:spAutoFit/>
          </a:bodyPr>
          <a:lstStyle/>
          <a:p>
            <a:r>
              <a:rPr lang="en-US" sz="600" b="0" i="0">
                <a:solidFill>
                  <a:srgbClr val="1D1C1D"/>
                </a:solidFill>
                <a:effectLst/>
                <a:latin typeface="Verdana" panose="020B0604030504040204" pitchFamily="34" charset="0"/>
                <a:ea typeface="Verdana" panose="020B0604030504040204" pitchFamily="34" charset="0"/>
              </a:rPr>
              <a:t>Funded by the European Union. Views and opinions expressed are however those of the author(s) only and do not necessarily reflect those of the European Union or the European Research Executive Agency (REA). Neither the European Union nor the granting authority can be held responsible for them.</a:t>
            </a:r>
            <a:endParaRPr lang="el-GR" sz="600">
              <a:latin typeface="Verdana" panose="020B0604030504040204" pitchFamily="34" charset="0"/>
              <a:ea typeface="Verdana" panose="020B0604030504040204" pitchFamily="34" charset="0"/>
            </a:endParaRPr>
          </a:p>
        </p:txBody>
      </p:sp>
      <p:sp>
        <p:nvSpPr>
          <p:cNvPr id="8" name="Title 1"/>
          <p:cNvSpPr txBox="1">
            <a:spLocks/>
          </p:cNvSpPr>
          <p:nvPr/>
        </p:nvSpPr>
        <p:spPr>
          <a:xfrm>
            <a:off x="5062330" y="3456456"/>
            <a:ext cx="6029739" cy="7270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a:lstStyle>
          <a:p>
            <a:r>
              <a:rPr lang="en-US" sz="4800"/>
              <a:t>Thank you!</a:t>
            </a:r>
            <a:endParaRPr lang="el-GR" sz="4800"/>
          </a:p>
        </p:txBody>
      </p:sp>
      <p:sp>
        <p:nvSpPr>
          <p:cNvPr id="9" name="Subtitle 2"/>
          <p:cNvSpPr txBox="1">
            <a:spLocks/>
          </p:cNvSpPr>
          <p:nvPr/>
        </p:nvSpPr>
        <p:spPr>
          <a:xfrm>
            <a:off x="5132761" y="4119854"/>
            <a:ext cx="5657508" cy="45664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smtClean="0">
                <a:solidFill>
                  <a:srgbClr val="00C0F0"/>
                </a:solidFill>
                <a:latin typeface="Arial"/>
                <a:cs typeface="Arial"/>
              </a:rPr>
              <a:t>Núria Julià</a:t>
            </a:r>
            <a:endParaRPr lang="en-US" dirty="0"/>
          </a:p>
        </p:txBody>
      </p:sp>
      <p:pic>
        <p:nvPicPr>
          <p:cNvPr id="10" name="Imagen 9"/>
          <p:cNvPicPr>
            <a:picLocks noChangeAspect="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5272378" y="4779583"/>
            <a:ext cx="2689137" cy="620065"/>
          </a:xfrm>
          <a:prstGeom prst="rect">
            <a:avLst/>
          </a:prstGeom>
        </p:spPr>
      </p:pic>
      <p:pic>
        <p:nvPicPr>
          <p:cNvPr id="12" name="Imagen 11"/>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93232" y="3934267"/>
            <a:ext cx="1031958" cy="1465381"/>
          </a:xfrm>
          <a:prstGeom prst="rect">
            <a:avLst/>
          </a:prstGeom>
        </p:spPr>
      </p:pic>
    </p:spTree>
    <p:extLst>
      <p:ext uri="{BB962C8B-B14F-4D97-AF65-F5344CB8AC3E}">
        <p14:creationId xmlns:p14="http://schemas.microsoft.com/office/powerpoint/2010/main" val="87212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1469691" y="974980"/>
            <a:ext cx="3337874" cy="482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a:lstStyle>
          <a:p>
            <a:r>
              <a:rPr lang="en-US" sz="2000" dirty="0" smtClean="0"/>
              <a:t>Web Page</a:t>
            </a:r>
            <a:endParaRPr lang="el-GR" sz="2000" dirty="0"/>
          </a:p>
        </p:txBody>
      </p:sp>
      <p:sp>
        <p:nvSpPr>
          <p:cNvPr id="7" name="TextBox 6"/>
          <p:cNvSpPr txBox="1"/>
          <p:nvPr/>
        </p:nvSpPr>
        <p:spPr>
          <a:xfrm>
            <a:off x="1469690" y="1379501"/>
            <a:ext cx="8769579" cy="461665"/>
          </a:xfrm>
          <a:prstGeom prst="rect">
            <a:avLst/>
          </a:prstGeom>
          <a:noFill/>
        </p:spPr>
        <p:txBody>
          <a:bodyPr wrap="square" rtlCol="0">
            <a:spAutoFit/>
          </a:bodyPr>
          <a:lstStyle/>
          <a:p>
            <a:pPr>
              <a:lnSpc>
                <a:spcPct val="150000"/>
              </a:lnSpc>
            </a:pPr>
            <a:r>
              <a:rPr lang="en-US" sz="1600" dirty="0">
                <a:latin typeface="Arial" panose="020B0604020202020204" pitchFamily="34" charset="0"/>
                <a:cs typeface="Arial" panose="020B0604020202020204" pitchFamily="34" charset="0"/>
                <a:hlinkClick r:id="rId2"/>
              </a:rPr>
              <a:t>https://</a:t>
            </a:r>
            <a:r>
              <a:rPr lang="en-US" sz="1600" dirty="0" smtClean="0">
                <a:latin typeface="Arial" panose="020B0604020202020204" pitchFamily="34" charset="0"/>
                <a:cs typeface="Arial" panose="020B0604020202020204" pitchFamily="34" charset="0"/>
                <a:hlinkClick r:id="rId2"/>
              </a:rPr>
              <a:t>www.miramon.cat/USA/Prod-NavegadorServidor.htm#MiraMonMapBrowser</a:t>
            </a:r>
            <a:r>
              <a:rPr lang="en-US" sz="1600" dirty="0" smtClean="0">
                <a:latin typeface="Arial" panose="020B0604020202020204" pitchFamily="34" charset="0"/>
                <a:cs typeface="Arial" panose="020B0604020202020204" pitchFamily="34" charset="0"/>
              </a:rPr>
              <a:t> </a:t>
            </a:r>
            <a:endParaRPr lang="el-GR" sz="1600" dirty="0">
              <a:latin typeface="Arial" panose="020B0604020202020204" pitchFamily="34" charset="0"/>
              <a:cs typeface="Arial" panose="020B0604020202020204" pitchFamily="34" charset="0"/>
            </a:endParaRPr>
          </a:p>
        </p:txBody>
      </p:sp>
      <p:sp>
        <p:nvSpPr>
          <p:cNvPr id="8" name="Title 3"/>
          <p:cNvSpPr txBox="1">
            <a:spLocks/>
          </p:cNvSpPr>
          <p:nvPr/>
        </p:nvSpPr>
        <p:spPr>
          <a:xfrm>
            <a:off x="1469691" y="2052944"/>
            <a:ext cx="3337874" cy="482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a:lstStyle>
          <a:p>
            <a:r>
              <a:rPr lang="en-US" sz="2000" dirty="0" err="1" smtClean="0">
                <a:solidFill>
                  <a:srgbClr val="AFBF00"/>
                </a:solidFill>
              </a:rPr>
              <a:t>Github</a:t>
            </a:r>
            <a:r>
              <a:rPr lang="en-US" sz="2000" dirty="0" smtClean="0">
                <a:solidFill>
                  <a:srgbClr val="AFBF00"/>
                </a:solidFill>
              </a:rPr>
              <a:t> repository</a:t>
            </a:r>
            <a:endParaRPr lang="el-GR" sz="2000" dirty="0">
              <a:solidFill>
                <a:srgbClr val="AFBF00"/>
              </a:solidFill>
            </a:endParaRPr>
          </a:p>
        </p:txBody>
      </p:sp>
      <p:sp>
        <p:nvSpPr>
          <p:cNvPr id="9" name="TextBox 8"/>
          <p:cNvSpPr txBox="1"/>
          <p:nvPr/>
        </p:nvSpPr>
        <p:spPr>
          <a:xfrm>
            <a:off x="1460263" y="2407260"/>
            <a:ext cx="6678902" cy="461665"/>
          </a:xfrm>
          <a:prstGeom prst="rect">
            <a:avLst/>
          </a:prstGeom>
          <a:noFill/>
        </p:spPr>
        <p:txBody>
          <a:bodyPr wrap="square" rtlCol="0">
            <a:spAutoFit/>
          </a:bodyPr>
          <a:lstStyle/>
          <a:p>
            <a:pPr>
              <a:lnSpc>
                <a:spcPct val="150000"/>
              </a:lnSpc>
            </a:pPr>
            <a:r>
              <a:rPr lang="en-US" sz="1600" dirty="0">
                <a:latin typeface="Arial" panose="020B0604020202020204" pitchFamily="34" charset="0"/>
                <a:cs typeface="Arial" panose="020B0604020202020204" pitchFamily="34" charset="0"/>
                <a:hlinkClick r:id="rId3"/>
              </a:rPr>
              <a:t>https://</a:t>
            </a:r>
            <a:r>
              <a:rPr lang="en-US" sz="1600" dirty="0" smtClean="0">
                <a:latin typeface="Arial" panose="020B0604020202020204" pitchFamily="34" charset="0"/>
                <a:cs typeface="Arial" panose="020B0604020202020204" pitchFamily="34" charset="0"/>
                <a:hlinkClick r:id="rId3"/>
              </a:rPr>
              <a:t>github.com/grumets/MiraMonMapBrowser</a:t>
            </a:r>
            <a:r>
              <a:rPr lang="en-US" sz="1600" dirty="0" smtClean="0">
                <a:latin typeface="Arial" panose="020B0604020202020204" pitchFamily="34" charset="0"/>
                <a:cs typeface="Arial" panose="020B0604020202020204" pitchFamily="34" charset="0"/>
              </a:rPr>
              <a:t>  </a:t>
            </a:r>
            <a:endParaRPr lang="el-GR" sz="1600" dirty="0">
              <a:latin typeface="Arial" panose="020B0604020202020204" pitchFamily="34" charset="0"/>
              <a:cs typeface="Arial" panose="020B0604020202020204" pitchFamily="34" charset="0"/>
            </a:endParaRPr>
          </a:p>
        </p:txBody>
      </p:sp>
      <p:sp>
        <p:nvSpPr>
          <p:cNvPr id="10" name="Title 3"/>
          <p:cNvSpPr txBox="1">
            <a:spLocks/>
          </p:cNvSpPr>
          <p:nvPr/>
        </p:nvSpPr>
        <p:spPr>
          <a:xfrm>
            <a:off x="1469691" y="3130908"/>
            <a:ext cx="3337874" cy="4824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rgbClr val="008480"/>
                </a:solidFill>
                <a:latin typeface="Arial" panose="020B0604020202020204" pitchFamily="34" charset="0"/>
                <a:ea typeface="+mj-ea"/>
                <a:cs typeface="Arial" panose="020B0604020202020204" pitchFamily="34" charset="0"/>
              </a:defRPr>
            </a:lvl1pPr>
          </a:lstStyle>
          <a:p>
            <a:r>
              <a:rPr lang="en-US" sz="2000" dirty="0" smtClean="0">
                <a:solidFill>
                  <a:srgbClr val="F26300"/>
                </a:solidFill>
              </a:rPr>
              <a:t>Some web Browsers</a:t>
            </a:r>
            <a:endParaRPr lang="el-GR" sz="2000" dirty="0">
              <a:solidFill>
                <a:srgbClr val="F26300"/>
              </a:solidFill>
            </a:endParaRPr>
          </a:p>
        </p:txBody>
      </p:sp>
      <p:sp>
        <p:nvSpPr>
          <p:cNvPr id="11" name="TextBox 10"/>
          <p:cNvSpPr txBox="1"/>
          <p:nvPr/>
        </p:nvSpPr>
        <p:spPr>
          <a:xfrm>
            <a:off x="7271491" y="5539379"/>
            <a:ext cx="4469091" cy="375552"/>
          </a:xfrm>
          <a:prstGeom prst="rect">
            <a:avLst/>
          </a:prstGeom>
          <a:noFill/>
        </p:spPr>
        <p:txBody>
          <a:bodyPr wrap="square" rtlCol="0">
            <a:spAutoFit/>
          </a:bodyPr>
          <a:lstStyle/>
          <a:p>
            <a:pPr algn="r">
              <a:lnSpc>
                <a:spcPct val="150000"/>
              </a:lnSpc>
            </a:pPr>
            <a:r>
              <a:rPr lang="en-US" sz="1400" dirty="0" smtClean="0">
                <a:latin typeface="Arial" panose="020B0604020202020204" pitchFamily="34" charset="0"/>
                <a:cs typeface="Arial" panose="020B0604020202020204" pitchFamily="34" charset="0"/>
                <a:hlinkClick r:id="rId4"/>
              </a:rPr>
              <a:t>https://www.ogc3.grumets.cat/wqems</a:t>
            </a:r>
            <a:r>
              <a:rPr lang="en-US" sz="1400" dirty="0" smtClean="0">
                <a:latin typeface="Arial" panose="020B0604020202020204" pitchFamily="34" charset="0"/>
                <a:cs typeface="Arial" panose="020B0604020202020204" pitchFamily="34" charset="0"/>
              </a:rPr>
              <a:t>  </a:t>
            </a:r>
            <a:endParaRPr lang="el-GR" sz="1400" dirty="0">
              <a:latin typeface="Arial" panose="020B0604020202020204" pitchFamily="34" charset="0"/>
              <a:cs typeface="Arial" panose="020B0604020202020204" pitchFamily="34" charset="0"/>
            </a:endParaRPr>
          </a:p>
        </p:txBody>
      </p:sp>
      <p:sp>
        <p:nvSpPr>
          <p:cNvPr id="14" name="TextBox 13"/>
          <p:cNvSpPr txBox="1"/>
          <p:nvPr/>
        </p:nvSpPr>
        <p:spPr>
          <a:xfrm>
            <a:off x="212698" y="158024"/>
            <a:ext cx="4905955" cy="323165"/>
          </a:xfrm>
          <a:prstGeom prst="rect">
            <a:avLst/>
          </a:prstGeom>
          <a:noFill/>
        </p:spPr>
        <p:txBody>
          <a:bodyPr wrap="square" rtlCol="0">
            <a:spAutoFit/>
          </a:bodyPr>
          <a:lstStyle/>
          <a:p>
            <a:pPr>
              <a:lnSpc>
                <a:spcPct val="150000"/>
              </a:lnSpc>
            </a:pPr>
            <a:r>
              <a:rPr lang="en-US" sz="1000">
                <a:solidFill>
                  <a:schemeClr val="bg1">
                    <a:lumMod val="65000"/>
                  </a:schemeClr>
                </a:solidFill>
                <a:latin typeface="Arial" panose="020B0604020202020204" pitchFamily="34" charset="0"/>
                <a:cs typeface="Arial" panose="020B0604020202020204" pitchFamily="34" charset="0"/>
              </a:rPr>
              <a:t>www.citiobs.eu</a:t>
            </a: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47729" y="262618"/>
            <a:ext cx="771278" cy="164033"/>
          </a:xfrm>
          <a:prstGeom prst="rect">
            <a:avLst/>
          </a:prstGeom>
        </p:spPr>
      </p:pic>
      <p:sp>
        <p:nvSpPr>
          <p:cNvPr id="16" name="Oval 15"/>
          <p:cNvSpPr/>
          <p:nvPr/>
        </p:nvSpPr>
        <p:spPr>
          <a:xfrm>
            <a:off x="546649" y="952223"/>
            <a:ext cx="754145" cy="754145"/>
          </a:xfrm>
          <a:prstGeom prst="ellipse">
            <a:avLst/>
          </a:prstGeom>
          <a:solidFill>
            <a:srgbClr val="0084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Oval 16"/>
          <p:cNvSpPr/>
          <p:nvPr/>
        </p:nvSpPr>
        <p:spPr>
          <a:xfrm>
            <a:off x="546649" y="2052944"/>
            <a:ext cx="754145" cy="754145"/>
          </a:xfrm>
          <a:prstGeom prst="ellipse">
            <a:avLst/>
          </a:prstGeom>
          <a:solidFill>
            <a:srgbClr val="AFB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8" name="Oval 17"/>
          <p:cNvSpPr/>
          <p:nvPr/>
        </p:nvSpPr>
        <p:spPr>
          <a:xfrm>
            <a:off x="546649" y="3153665"/>
            <a:ext cx="754145" cy="754145"/>
          </a:xfrm>
          <a:prstGeom prst="ellipse">
            <a:avLst/>
          </a:prstGeom>
          <a:solidFill>
            <a:srgbClr val="F2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b="-3488"/>
          <a:stretch/>
        </p:blipFill>
        <p:spPr>
          <a:xfrm>
            <a:off x="11387681" y="6138872"/>
            <a:ext cx="531326" cy="560028"/>
          </a:xfrm>
          <a:prstGeom prst="rect">
            <a:avLst/>
          </a:prstGeom>
        </p:spPr>
      </p:pic>
      <p:pic>
        <p:nvPicPr>
          <p:cNvPr id="2" name="Imagen 1"/>
          <p:cNvPicPr>
            <a:picLocks noChangeAspect="1"/>
          </p:cNvPicPr>
          <p:nvPr/>
        </p:nvPicPr>
        <p:blipFill>
          <a:blip r:embed="rId7"/>
          <a:stretch>
            <a:fillRect/>
          </a:stretch>
        </p:blipFill>
        <p:spPr>
          <a:xfrm>
            <a:off x="401481" y="4155590"/>
            <a:ext cx="5384127" cy="2462923"/>
          </a:xfrm>
          <a:prstGeom prst="rect">
            <a:avLst/>
          </a:prstGeom>
        </p:spPr>
      </p:pic>
      <p:pic>
        <p:nvPicPr>
          <p:cNvPr id="25" name="Imagen 24"/>
          <p:cNvPicPr>
            <a:picLocks noChangeAspect="1"/>
          </p:cNvPicPr>
          <p:nvPr/>
        </p:nvPicPr>
        <p:blipFill>
          <a:blip r:embed="rId8"/>
          <a:stretch>
            <a:fillRect/>
          </a:stretch>
        </p:blipFill>
        <p:spPr>
          <a:xfrm>
            <a:off x="6374244" y="3092866"/>
            <a:ext cx="5539512" cy="2573156"/>
          </a:xfrm>
          <a:prstGeom prst="rect">
            <a:avLst/>
          </a:prstGeom>
        </p:spPr>
      </p:pic>
      <p:sp>
        <p:nvSpPr>
          <p:cNvPr id="26" name="TextBox 10"/>
          <p:cNvSpPr txBox="1"/>
          <p:nvPr/>
        </p:nvSpPr>
        <p:spPr>
          <a:xfrm>
            <a:off x="5785608" y="6291743"/>
            <a:ext cx="3806774" cy="415498"/>
          </a:xfrm>
          <a:prstGeom prst="rect">
            <a:avLst/>
          </a:prstGeom>
          <a:noFill/>
        </p:spPr>
        <p:txBody>
          <a:bodyPr wrap="square" rtlCol="0">
            <a:spAutoFit/>
          </a:bodyPr>
          <a:lstStyle/>
          <a:p>
            <a:pPr>
              <a:lnSpc>
                <a:spcPct val="150000"/>
              </a:lnSpc>
            </a:pPr>
            <a:r>
              <a:rPr lang="en-US" sz="1400" dirty="0" smtClean="0">
                <a:latin typeface="Arial" panose="020B0604020202020204" pitchFamily="34" charset="0"/>
                <a:cs typeface="Arial" panose="020B0604020202020204" pitchFamily="34" charset="0"/>
                <a:hlinkClick r:id="rId9"/>
              </a:rPr>
              <a:t>https://www.ogc.grumets.cat/bestmap</a:t>
            </a:r>
            <a:r>
              <a:rPr lang="en-US" sz="1400" dirty="0" smtClean="0">
                <a:latin typeface="Arial" panose="020B0604020202020204" pitchFamily="34" charset="0"/>
                <a:cs typeface="Arial" panose="020B0604020202020204" pitchFamily="34" charset="0"/>
              </a:rPr>
              <a:t> </a:t>
            </a:r>
            <a:endParaRPr lang="el-G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82513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1266089" y="2277923"/>
            <a:ext cx="9874180" cy="1771563"/>
          </a:xfrm>
        </p:spPr>
        <p:txBody>
          <a:bodyPr>
            <a:normAutofit fontScale="90000"/>
          </a:bodyPr>
          <a:lstStyle/>
          <a:p>
            <a:r>
              <a:rPr lang="en-US" dirty="0" smtClean="0"/>
              <a:t>Main differentiation  </a:t>
            </a:r>
            <a:r>
              <a:rPr lang="en-US" dirty="0"/>
              <a:t>features of </a:t>
            </a:r>
            <a:r>
              <a:rPr lang="en-US" dirty="0" err="1" smtClean="0"/>
              <a:t>MiraMon's</a:t>
            </a:r>
            <a:r>
              <a:rPr lang="en-US" dirty="0" smtClean="0"/>
              <a:t> Map Browser</a:t>
            </a:r>
            <a:endParaRPr lang="ca-ES" dirty="0"/>
          </a:p>
        </p:txBody>
      </p:sp>
    </p:spTree>
    <p:extLst>
      <p:ext uri="{BB962C8B-B14F-4D97-AF65-F5344CB8AC3E}">
        <p14:creationId xmlns:p14="http://schemas.microsoft.com/office/powerpoint/2010/main" val="36772442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5"/>
          <p:cNvSpPr>
            <a:spLocks noGrp="1"/>
          </p:cNvSpPr>
          <p:nvPr>
            <p:ph type="title"/>
          </p:nvPr>
        </p:nvSpPr>
        <p:spPr>
          <a:xfrm>
            <a:off x="838199" y="272125"/>
            <a:ext cx="10888226" cy="1325563"/>
          </a:xfrm>
        </p:spPr>
        <p:txBody>
          <a:bodyPr>
            <a:normAutofit/>
          </a:bodyPr>
          <a:lstStyle/>
          <a:p>
            <a:r>
              <a:rPr lang="en-US" dirty="0" smtClean="0"/>
              <a:t>Creating a web browser without coding</a:t>
            </a:r>
            <a:endParaRPr lang="en-US" dirty="0"/>
          </a:p>
        </p:txBody>
      </p:sp>
      <p:sp>
        <p:nvSpPr>
          <p:cNvPr id="17" name="Marcador de contenido 16"/>
          <p:cNvSpPr>
            <a:spLocks noGrp="1"/>
          </p:cNvSpPr>
          <p:nvPr>
            <p:ph idx="1"/>
          </p:nvPr>
        </p:nvSpPr>
        <p:spPr>
          <a:xfrm>
            <a:off x="838199" y="1487156"/>
            <a:ext cx="10787743" cy="5044273"/>
          </a:xfrm>
        </p:spPr>
        <p:txBody>
          <a:bodyPr>
            <a:normAutofit lnSpcReduction="10000"/>
          </a:bodyPr>
          <a:lstStyle/>
          <a:p>
            <a:pPr algn="just"/>
            <a:r>
              <a:rPr lang="en-US" dirty="0" smtClean="0"/>
              <a:t>You don’t have to code anything to create a </a:t>
            </a:r>
            <a:r>
              <a:rPr lang="en-US" dirty="0" err="1" smtClean="0"/>
              <a:t>MiraMon</a:t>
            </a:r>
            <a:r>
              <a:rPr lang="en-US" dirty="0" smtClean="0"/>
              <a:t> Map browser</a:t>
            </a:r>
          </a:p>
          <a:p>
            <a:pPr algn="just"/>
            <a:r>
              <a:rPr lang="en-US" dirty="0" smtClean="0"/>
              <a:t>A </a:t>
            </a:r>
            <a:r>
              <a:rPr lang="en-US" b="1" dirty="0" smtClean="0"/>
              <a:t>JSON </a:t>
            </a:r>
            <a:r>
              <a:rPr lang="en-US" b="1" dirty="0"/>
              <a:t>configuration file</a:t>
            </a:r>
            <a:r>
              <a:rPr lang="en-US" dirty="0"/>
              <a:t> (</a:t>
            </a:r>
            <a:r>
              <a:rPr lang="en-US" dirty="0" err="1" smtClean="0"/>
              <a:t>config.json</a:t>
            </a:r>
            <a:r>
              <a:rPr lang="en-US" dirty="0" smtClean="0"/>
              <a:t>) control all the elements of the web browser:</a:t>
            </a:r>
          </a:p>
          <a:p>
            <a:pPr lvl="1" algn="just"/>
            <a:r>
              <a:rPr lang="en-US" dirty="0" smtClean="0"/>
              <a:t>Position of the view, situation map, legend…</a:t>
            </a:r>
          </a:p>
          <a:p>
            <a:pPr lvl="1" algn="just"/>
            <a:r>
              <a:rPr lang="en-US" dirty="0" smtClean="0"/>
              <a:t>Services and layers, COG images, </a:t>
            </a:r>
            <a:r>
              <a:rPr lang="en-US" dirty="0" err="1" smtClean="0"/>
              <a:t>GeoJSON</a:t>
            </a:r>
            <a:r>
              <a:rPr lang="en-US" dirty="0" smtClean="0"/>
              <a:t> files included in the web browser</a:t>
            </a:r>
          </a:p>
          <a:p>
            <a:pPr lvl="1" algn="just"/>
            <a:r>
              <a:rPr lang="en-US" dirty="0" smtClean="0"/>
              <a:t>Characteristics of the layers:</a:t>
            </a:r>
          </a:p>
          <a:p>
            <a:pPr lvl="2" algn="just"/>
            <a:r>
              <a:rPr lang="en-US" dirty="0" smtClean="0"/>
              <a:t>Symbolization</a:t>
            </a:r>
          </a:p>
          <a:p>
            <a:pPr lvl="2" algn="just"/>
            <a:r>
              <a:rPr lang="en-US" dirty="0" smtClean="0"/>
              <a:t>Download</a:t>
            </a:r>
          </a:p>
          <a:p>
            <a:pPr lvl="2" algn="just"/>
            <a:r>
              <a:rPr lang="en-US" dirty="0" smtClean="0"/>
              <a:t>Metadata and quality</a:t>
            </a:r>
            <a:endParaRPr lang="en-US" dirty="0"/>
          </a:p>
          <a:p>
            <a:pPr algn="just"/>
            <a:r>
              <a:rPr lang="en-US" dirty="0" smtClean="0"/>
              <a:t>This is the main difference between others client implementations such as </a:t>
            </a:r>
            <a:r>
              <a:rPr lang="en-US" dirty="0" err="1" smtClean="0"/>
              <a:t>OpenLayers</a:t>
            </a:r>
            <a:r>
              <a:rPr lang="en-US" dirty="0" smtClean="0"/>
              <a:t> and </a:t>
            </a:r>
            <a:r>
              <a:rPr lang="en-US" dirty="0" err="1" smtClean="0"/>
              <a:t>LeftLet</a:t>
            </a:r>
            <a:r>
              <a:rPr lang="en-US" dirty="0" smtClean="0"/>
              <a:t>, that’s requires some knowledge of JavaScript to create the map browser</a:t>
            </a:r>
          </a:p>
          <a:p>
            <a:pPr marL="914400" lvl="2" indent="0" algn="just">
              <a:buNone/>
            </a:pPr>
            <a:endParaRPr lang="en-US" dirty="0" smtClean="0"/>
          </a:p>
          <a:p>
            <a:pPr marL="457200" lvl="1" indent="0" algn="just">
              <a:buNone/>
            </a:pPr>
            <a:endParaRPr lang="en-US" dirty="0" smtClean="0"/>
          </a:p>
          <a:p>
            <a:pPr algn="just"/>
            <a:endParaRPr lang="en-US" dirty="0" smtClean="0"/>
          </a:p>
          <a:p>
            <a:pPr algn="just"/>
            <a:endParaRPr lang="en-US" dirty="0" smtClean="0"/>
          </a:p>
          <a:p>
            <a:pPr marL="0" indent="0">
              <a:buNone/>
            </a:pPr>
            <a:endParaRPr lang="ca-ES" dirty="0"/>
          </a:p>
        </p:txBody>
      </p:sp>
    </p:spTree>
    <p:extLst>
      <p:ext uri="{BB962C8B-B14F-4D97-AF65-F5344CB8AC3E}">
        <p14:creationId xmlns:p14="http://schemas.microsoft.com/office/powerpoint/2010/main" val="5606402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ítulo 15"/>
          <p:cNvSpPr>
            <a:spLocks noGrp="1"/>
          </p:cNvSpPr>
          <p:nvPr>
            <p:ph type="title"/>
          </p:nvPr>
        </p:nvSpPr>
        <p:spPr>
          <a:xfrm>
            <a:off x="838199" y="365125"/>
            <a:ext cx="10757599" cy="1325563"/>
          </a:xfrm>
        </p:spPr>
        <p:txBody>
          <a:bodyPr>
            <a:normAutofit/>
          </a:bodyPr>
          <a:lstStyle/>
          <a:p>
            <a:r>
              <a:rPr lang="en-US" dirty="0" smtClean="0"/>
              <a:t>Symbolizing and analyzing on the client side</a:t>
            </a:r>
            <a:endParaRPr lang="en-US" dirty="0"/>
          </a:p>
        </p:txBody>
      </p:sp>
      <p:sp>
        <p:nvSpPr>
          <p:cNvPr id="17" name="Marcador de contenido 16"/>
          <p:cNvSpPr>
            <a:spLocks noGrp="1"/>
          </p:cNvSpPr>
          <p:nvPr>
            <p:ph idx="1"/>
          </p:nvPr>
        </p:nvSpPr>
        <p:spPr>
          <a:xfrm>
            <a:off x="838198" y="1690688"/>
            <a:ext cx="10657115" cy="4880934"/>
          </a:xfrm>
        </p:spPr>
        <p:txBody>
          <a:bodyPr>
            <a:normAutofit fontScale="92500" lnSpcReduction="20000"/>
          </a:bodyPr>
          <a:lstStyle/>
          <a:p>
            <a:pPr marL="0" indent="0" algn="just">
              <a:lnSpc>
                <a:spcPct val="120000"/>
              </a:lnSpc>
              <a:buNone/>
            </a:pPr>
            <a:r>
              <a:rPr lang="en-US" dirty="0"/>
              <a:t>The objective of the development is to assign to the </a:t>
            </a:r>
            <a:r>
              <a:rPr lang="en-US" b="1" dirty="0"/>
              <a:t>web browser </a:t>
            </a:r>
            <a:r>
              <a:rPr lang="en-US" dirty="0"/>
              <a:t>and the JavaScript engine as </a:t>
            </a:r>
            <a:r>
              <a:rPr lang="en-US" b="1" dirty="0"/>
              <a:t>much work as </a:t>
            </a:r>
            <a:r>
              <a:rPr lang="en-US" b="1" dirty="0" smtClean="0"/>
              <a:t>possible</a:t>
            </a:r>
            <a:r>
              <a:rPr lang="en-US" dirty="0" smtClean="0"/>
              <a:t>, </a:t>
            </a:r>
            <a:r>
              <a:rPr lang="en-US" dirty="0"/>
              <a:t>limiting </a:t>
            </a:r>
            <a:r>
              <a:rPr lang="en-US" dirty="0" smtClean="0"/>
              <a:t>interactions </a:t>
            </a:r>
            <a:r>
              <a:rPr lang="en-US" dirty="0"/>
              <a:t>to the </a:t>
            </a:r>
            <a:r>
              <a:rPr lang="en-US" dirty="0" smtClean="0"/>
              <a:t>server the minimum possible and the transfer of </a:t>
            </a:r>
            <a:r>
              <a:rPr lang="en-US" dirty="0"/>
              <a:t>information </a:t>
            </a:r>
            <a:r>
              <a:rPr lang="en-US" dirty="0" smtClean="0"/>
              <a:t>to a </a:t>
            </a:r>
            <a:r>
              <a:rPr lang="en-US" dirty="0"/>
              <a:t>format that is as raw as possible. </a:t>
            </a:r>
          </a:p>
          <a:p>
            <a:pPr marL="0" indent="0" algn="just">
              <a:lnSpc>
                <a:spcPct val="120000"/>
              </a:lnSpc>
              <a:buNone/>
            </a:pPr>
            <a:r>
              <a:rPr lang="en-US" dirty="0" smtClean="0"/>
              <a:t>This </a:t>
            </a:r>
            <a:r>
              <a:rPr lang="en-US" dirty="0"/>
              <a:t>approach can be </a:t>
            </a:r>
            <a:r>
              <a:rPr lang="en-US" dirty="0" smtClean="0"/>
              <a:t>surprising </a:t>
            </a:r>
            <a:r>
              <a:rPr lang="en-US" dirty="0"/>
              <a:t>these days </a:t>
            </a:r>
            <a:r>
              <a:rPr lang="en-US" dirty="0" smtClean="0"/>
              <a:t>when </a:t>
            </a:r>
            <a:r>
              <a:rPr lang="en-US" dirty="0"/>
              <a:t>many </a:t>
            </a:r>
            <a:r>
              <a:rPr lang="en-US" dirty="0" smtClean="0"/>
              <a:t>applications </a:t>
            </a:r>
            <a:r>
              <a:rPr lang="en-US" dirty="0"/>
              <a:t>prefer to perform processing </a:t>
            </a:r>
            <a:r>
              <a:rPr lang="en-US" dirty="0" smtClean="0"/>
              <a:t>functionalities </a:t>
            </a:r>
            <a:r>
              <a:rPr lang="en-US" dirty="0"/>
              <a:t>in the cloud and not </a:t>
            </a:r>
            <a:r>
              <a:rPr lang="en-US" dirty="0" smtClean="0"/>
              <a:t>in the </a:t>
            </a:r>
            <a:r>
              <a:rPr lang="en-US" dirty="0"/>
              <a:t>client machine. </a:t>
            </a:r>
            <a:endParaRPr lang="en-US" dirty="0" smtClean="0"/>
          </a:p>
          <a:p>
            <a:pPr marL="0" indent="0" algn="just">
              <a:lnSpc>
                <a:spcPct val="120000"/>
              </a:lnSpc>
              <a:buNone/>
            </a:pPr>
            <a:r>
              <a:rPr lang="en-US" dirty="0" smtClean="0"/>
              <a:t>Most </a:t>
            </a:r>
            <a:r>
              <a:rPr lang="en-US" dirty="0"/>
              <a:t>of the time, the </a:t>
            </a:r>
            <a:r>
              <a:rPr lang="en-US" dirty="0" err="1"/>
              <a:t>MiraMon</a:t>
            </a:r>
            <a:r>
              <a:rPr lang="en-US" dirty="0"/>
              <a:t> Map Browser is the direct responsible to create the visualization on the fly based on the raw data, allowing the user to change visualization properties, perform analysis, statistics or build time series in the client side directly</a:t>
            </a:r>
            <a:r>
              <a:rPr lang="en-US" dirty="0" smtClean="0"/>
              <a:t>.</a:t>
            </a:r>
          </a:p>
        </p:txBody>
      </p:sp>
    </p:spTree>
    <p:extLst>
      <p:ext uri="{BB962C8B-B14F-4D97-AF65-F5344CB8AC3E}">
        <p14:creationId xmlns:p14="http://schemas.microsoft.com/office/powerpoint/2010/main" val="4062408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90756"/>
            <a:ext cx="10515600" cy="794953"/>
          </a:xfrm>
        </p:spPr>
        <p:txBody>
          <a:bodyPr anchor="b">
            <a:normAutofit/>
          </a:bodyPr>
          <a:lstStyle/>
          <a:p>
            <a:r>
              <a:rPr lang="en-US" sz="3600" dirty="0" smtClean="0"/>
              <a:t>Some characteristics and functionalities</a:t>
            </a:r>
            <a:endParaRPr lang="el-GR" sz="3600" dirty="0"/>
          </a:p>
        </p:txBody>
      </p:sp>
      <p:sp>
        <p:nvSpPr>
          <p:cNvPr id="16" name="Marcador de contenido 15"/>
          <p:cNvSpPr>
            <a:spLocks noGrp="1"/>
          </p:cNvSpPr>
          <p:nvPr>
            <p:ph idx="1"/>
          </p:nvPr>
        </p:nvSpPr>
        <p:spPr>
          <a:xfrm>
            <a:off x="838200" y="1378650"/>
            <a:ext cx="10697308" cy="5320250"/>
          </a:xfrm>
        </p:spPr>
        <p:txBody>
          <a:bodyPr>
            <a:normAutofit fontScale="77500" lnSpcReduction="20000"/>
          </a:bodyPr>
          <a:lstStyle/>
          <a:p>
            <a:pPr>
              <a:lnSpc>
                <a:spcPct val="120000"/>
              </a:lnSpc>
            </a:pPr>
            <a:r>
              <a:rPr lang="en-US" dirty="0"/>
              <a:t>Raster visualization and query by location </a:t>
            </a:r>
            <a:r>
              <a:rPr lang="en-US" dirty="0" smtClean="0"/>
              <a:t>using </a:t>
            </a:r>
            <a:r>
              <a:rPr lang="en-US" dirty="0"/>
              <a:t>OGC Web Map Service (</a:t>
            </a:r>
            <a:r>
              <a:rPr lang="en-US" dirty="0" smtClean="0"/>
              <a:t>WMS), Web </a:t>
            </a:r>
            <a:r>
              <a:rPr lang="en-US" dirty="0"/>
              <a:t>Map Tiled Service (WMTS</a:t>
            </a:r>
            <a:r>
              <a:rPr lang="en-US" dirty="0" smtClean="0"/>
              <a:t>) and OGC Web APIs</a:t>
            </a:r>
            <a:endParaRPr lang="en-US" dirty="0"/>
          </a:p>
          <a:p>
            <a:pPr>
              <a:lnSpc>
                <a:spcPct val="120000"/>
              </a:lnSpc>
            </a:pPr>
            <a:r>
              <a:rPr lang="en-US" dirty="0"/>
              <a:t>Vector visualization and query by location </a:t>
            </a:r>
            <a:r>
              <a:rPr lang="en-US" dirty="0" smtClean="0"/>
              <a:t>using </a:t>
            </a:r>
            <a:r>
              <a:rPr lang="en-US" dirty="0"/>
              <a:t>OGC Web Feature Service (</a:t>
            </a:r>
            <a:r>
              <a:rPr lang="en-US" dirty="0" smtClean="0"/>
              <a:t>WFS),  </a:t>
            </a:r>
            <a:r>
              <a:rPr lang="en-US" dirty="0"/>
              <a:t>Sensor Observation Service (</a:t>
            </a:r>
            <a:r>
              <a:rPr lang="en-US" dirty="0" smtClean="0"/>
              <a:t>SOS), Sensor Things API (STA) and STA+</a:t>
            </a:r>
          </a:p>
          <a:p>
            <a:pPr>
              <a:lnSpc>
                <a:spcPct val="120000"/>
              </a:lnSpc>
            </a:pPr>
            <a:r>
              <a:rPr lang="en-US" dirty="0"/>
              <a:t>Direct visualization of </a:t>
            </a:r>
            <a:r>
              <a:rPr lang="en-US" dirty="0" err="1"/>
              <a:t>GeoJSON</a:t>
            </a:r>
            <a:r>
              <a:rPr lang="en-US" dirty="0"/>
              <a:t> and Cloud Optimized </a:t>
            </a:r>
            <a:r>
              <a:rPr lang="en-US" dirty="0" err="1"/>
              <a:t>GeoTIFF</a:t>
            </a:r>
            <a:r>
              <a:rPr lang="en-US" dirty="0"/>
              <a:t> (COG) from the Internet or </a:t>
            </a:r>
            <a:r>
              <a:rPr lang="en-US" dirty="0" smtClean="0"/>
              <a:t>a local drive</a:t>
            </a:r>
          </a:p>
          <a:p>
            <a:pPr>
              <a:lnSpc>
                <a:spcPct val="120000"/>
              </a:lnSpc>
            </a:pPr>
            <a:r>
              <a:rPr lang="en-US" dirty="0" smtClean="0"/>
              <a:t>Raster </a:t>
            </a:r>
            <a:r>
              <a:rPr lang="en-US" dirty="0"/>
              <a:t>analytics </a:t>
            </a:r>
            <a:r>
              <a:rPr lang="en-US" dirty="0" smtClean="0"/>
              <a:t>using </a:t>
            </a:r>
            <a:r>
              <a:rPr lang="en-US" dirty="0"/>
              <a:t>OGC </a:t>
            </a:r>
            <a:r>
              <a:rPr lang="en-US" dirty="0" smtClean="0"/>
              <a:t>WMS and binary </a:t>
            </a:r>
            <a:r>
              <a:rPr lang="en-US" dirty="0"/>
              <a:t>arrays of </a:t>
            </a:r>
            <a:r>
              <a:rPr lang="en-US" dirty="0" smtClean="0"/>
              <a:t>values, </a:t>
            </a:r>
            <a:r>
              <a:rPr lang="en-US" dirty="0"/>
              <a:t>instead of pictorial </a:t>
            </a:r>
            <a:r>
              <a:rPr lang="en-US" dirty="0" smtClean="0"/>
              <a:t>representations, and COGs</a:t>
            </a:r>
          </a:p>
          <a:p>
            <a:pPr lvl="1">
              <a:lnSpc>
                <a:spcPct val="120000"/>
              </a:lnSpc>
            </a:pPr>
            <a:r>
              <a:rPr lang="en-US" dirty="0" smtClean="0"/>
              <a:t>Pixel </a:t>
            </a:r>
            <a:r>
              <a:rPr lang="en-US" dirty="0"/>
              <a:t>based analysis is performed directly in JavaScript in the client side and visualized on the </a:t>
            </a:r>
            <a:r>
              <a:rPr lang="en-US" dirty="0" smtClean="0"/>
              <a:t>fly</a:t>
            </a:r>
          </a:p>
          <a:p>
            <a:pPr>
              <a:lnSpc>
                <a:spcPct val="120000"/>
              </a:lnSpc>
            </a:pPr>
            <a:r>
              <a:rPr lang="en-US" dirty="0" smtClean="0"/>
              <a:t>Downloads using Web Coverage Service (WCS) </a:t>
            </a:r>
          </a:p>
          <a:p>
            <a:pPr>
              <a:lnSpc>
                <a:spcPct val="120000"/>
              </a:lnSpc>
            </a:pPr>
            <a:r>
              <a:rPr lang="en-US" dirty="0" smtClean="0"/>
              <a:t>Metadata, quality and uncertainty computation</a:t>
            </a:r>
            <a:endParaRPr lang="en-US" dirty="0"/>
          </a:p>
          <a:p>
            <a:endParaRPr lang="en-US" dirty="0"/>
          </a:p>
          <a:p>
            <a:pPr>
              <a:lnSpc>
                <a:spcPct val="150000"/>
              </a:lnSpc>
            </a:pPr>
            <a:endParaRPr lang="en-US" dirty="0"/>
          </a:p>
        </p:txBody>
      </p:sp>
      <p:sp>
        <p:nvSpPr>
          <p:cNvPr id="7" name="TextBox 6"/>
          <p:cNvSpPr txBox="1"/>
          <p:nvPr/>
        </p:nvSpPr>
        <p:spPr>
          <a:xfrm>
            <a:off x="212698" y="158024"/>
            <a:ext cx="4905955" cy="323165"/>
          </a:xfrm>
          <a:prstGeom prst="rect">
            <a:avLst/>
          </a:prstGeom>
          <a:noFill/>
        </p:spPr>
        <p:txBody>
          <a:bodyPr wrap="square" rtlCol="0">
            <a:spAutoFit/>
          </a:bodyPr>
          <a:lstStyle/>
          <a:p>
            <a:pPr>
              <a:lnSpc>
                <a:spcPct val="150000"/>
              </a:lnSpc>
            </a:pPr>
            <a:r>
              <a:rPr lang="en-US" sz="1000">
                <a:solidFill>
                  <a:schemeClr val="bg1">
                    <a:lumMod val="65000"/>
                  </a:schemeClr>
                </a:solidFill>
                <a:latin typeface="Arial" panose="020B0604020202020204" pitchFamily="34" charset="0"/>
                <a:cs typeface="Arial" panose="020B0604020202020204" pitchFamily="34" charset="0"/>
              </a:rPr>
              <a:t>www.citiobs.eu</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7729" y="262618"/>
            <a:ext cx="771278" cy="164033"/>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488"/>
          <a:stretch/>
        </p:blipFill>
        <p:spPr>
          <a:xfrm>
            <a:off x="11387681" y="6138872"/>
            <a:ext cx="531326" cy="560028"/>
          </a:xfrm>
          <a:prstGeom prst="rect">
            <a:avLst/>
          </a:prstGeom>
        </p:spPr>
      </p:pic>
    </p:spTree>
    <p:extLst>
      <p:ext uri="{BB962C8B-B14F-4D97-AF65-F5344CB8AC3E}">
        <p14:creationId xmlns:p14="http://schemas.microsoft.com/office/powerpoint/2010/main" val="2212553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ca-ES"/>
          </a:p>
        </p:txBody>
      </p:sp>
      <p:sp>
        <p:nvSpPr>
          <p:cNvPr id="3" name="Marcador de contenido 2"/>
          <p:cNvSpPr>
            <a:spLocks noGrp="1"/>
          </p:cNvSpPr>
          <p:nvPr>
            <p:ph idx="1"/>
          </p:nvPr>
        </p:nvSpPr>
        <p:spPr/>
        <p:txBody>
          <a:bodyPr/>
          <a:lstStyle/>
          <a:p>
            <a:endParaRPr lang="ca-ES" dirty="0"/>
          </a:p>
        </p:txBody>
      </p:sp>
      <p:pic>
        <p:nvPicPr>
          <p:cNvPr id="6" name="Imagen 5"/>
          <p:cNvPicPr>
            <a:picLocks noChangeAspect="1"/>
          </p:cNvPicPr>
          <p:nvPr/>
        </p:nvPicPr>
        <p:blipFill>
          <a:blip r:embed="rId2"/>
          <a:stretch>
            <a:fillRect/>
          </a:stretch>
        </p:blipFill>
        <p:spPr>
          <a:xfrm>
            <a:off x="296845" y="226573"/>
            <a:ext cx="11598307" cy="6222009"/>
          </a:xfrm>
          <a:prstGeom prst="rect">
            <a:avLst/>
          </a:prstGeom>
        </p:spPr>
      </p:pic>
      <p:sp>
        <p:nvSpPr>
          <p:cNvPr id="5" name="Rectángulo 4"/>
          <p:cNvSpPr/>
          <p:nvPr/>
        </p:nvSpPr>
        <p:spPr>
          <a:xfrm>
            <a:off x="5104560" y="226573"/>
            <a:ext cx="4853354" cy="400110"/>
          </a:xfrm>
          <a:prstGeom prst="rect">
            <a:avLst/>
          </a:prstGeom>
        </p:spPr>
        <p:txBody>
          <a:bodyPr wrap="square">
            <a:spAutoFit/>
          </a:bodyPr>
          <a:lstStyle/>
          <a:p>
            <a:r>
              <a:rPr lang="ca-ES" sz="2000" b="1" dirty="0">
                <a:solidFill>
                  <a:srgbClr val="002060"/>
                </a:solidFill>
                <a:hlinkClick r:id="rId3"/>
              </a:rPr>
              <a:t>https://ogc.grumets.cat/OGCSprint2023</a:t>
            </a:r>
            <a:r>
              <a:rPr lang="ca-ES" sz="2000" b="1" dirty="0" smtClean="0">
                <a:solidFill>
                  <a:srgbClr val="002060"/>
                </a:solidFill>
                <a:hlinkClick r:id="rId3"/>
              </a:rPr>
              <a:t>/</a:t>
            </a:r>
            <a:r>
              <a:rPr lang="ca-ES" sz="2000" b="1" dirty="0" smtClean="0">
                <a:solidFill>
                  <a:srgbClr val="002060"/>
                </a:solidFill>
              </a:rPr>
              <a:t> </a:t>
            </a:r>
            <a:endParaRPr lang="ca-ES" sz="2000" b="1" dirty="0">
              <a:solidFill>
                <a:srgbClr val="002060"/>
              </a:solidFill>
            </a:endParaRPr>
          </a:p>
        </p:txBody>
      </p:sp>
    </p:spTree>
    <p:extLst>
      <p:ext uri="{BB962C8B-B14F-4D97-AF65-F5344CB8AC3E}">
        <p14:creationId xmlns:p14="http://schemas.microsoft.com/office/powerpoint/2010/main" val="37956358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7280" y="1989578"/>
            <a:ext cx="10515600" cy="2715620"/>
          </a:xfrm>
        </p:spPr>
        <p:txBody>
          <a:bodyPr>
            <a:normAutofit fontScale="90000"/>
          </a:bodyPr>
          <a:lstStyle/>
          <a:p>
            <a:r>
              <a:rPr lang="en-US" dirty="0"/>
              <a:t>Use of the </a:t>
            </a:r>
            <a:r>
              <a:rPr lang="en-US" dirty="0" err="1"/>
              <a:t>MiraMon</a:t>
            </a:r>
            <a:r>
              <a:rPr lang="en-US" dirty="0"/>
              <a:t> Map Browser console and the Developer editor network tool to illustrate how the client side dialogues with Web services and Web </a:t>
            </a:r>
            <a:r>
              <a:rPr lang="en-US" dirty="0" smtClean="0"/>
              <a:t>APIs</a:t>
            </a:r>
            <a:endParaRPr lang="ca-ES" dirty="0"/>
          </a:p>
        </p:txBody>
      </p:sp>
    </p:spTree>
    <p:extLst>
      <p:ext uri="{BB962C8B-B14F-4D97-AF65-F5344CB8AC3E}">
        <p14:creationId xmlns:p14="http://schemas.microsoft.com/office/powerpoint/2010/main" val="2390594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292a378-9104-4d4e-9657-1fc88ee8b0dc">
      <Terms xmlns="http://schemas.microsoft.com/office/infopath/2007/PartnerControls"/>
    </lcf76f155ced4ddcb4097134ff3c332f>
    <TaxCatchAll xmlns="3c6aad24-5133-4e05-aabc-847f386d46d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A2345071820C4CBE0FE9525B1E42B0" ma:contentTypeVersion="15" ma:contentTypeDescription="Create a new document." ma:contentTypeScope="" ma:versionID="97dec02cf08d1ad2bf08163283babf22">
  <xsd:schema xmlns:xsd="http://www.w3.org/2001/XMLSchema" xmlns:xs="http://www.w3.org/2001/XMLSchema" xmlns:p="http://schemas.microsoft.com/office/2006/metadata/properties" xmlns:ns2="0292a378-9104-4d4e-9657-1fc88ee8b0dc" xmlns:ns3="3c6aad24-5133-4e05-aabc-847f386d46df" targetNamespace="http://schemas.microsoft.com/office/2006/metadata/properties" ma:root="true" ma:fieldsID="1d6425bd8e1c8e0269cbd0d9a57847bf" ns2:_="" ns3:_="">
    <xsd:import namespace="0292a378-9104-4d4e-9657-1fc88ee8b0dc"/>
    <xsd:import namespace="3c6aad24-5133-4e05-aabc-847f386d46d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292a378-9104-4d4e-9657-1fc88ee8b0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11d8c620-dd11-4dfd-9ad9-24f526f4e9ea"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6aad24-5133-4e05-aabc-847f386d46d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5d0a60bb-2848-4375-8301-4327b0279adb}" ma:internalName="TaxCatchAll" ma:showField="CatchAllData" ma:web="3c6aad24-5133-4e05-aabc-847f386d46d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06ED61-A0AD-47A0-ABFC-0E4F1A993CF3}">
  <ds:schemaRefs>
    <ds:schemaRef ds:uri="http://schemas.microsoft.com/sharepoint/v3/contenttype/forms"/>
  </ds:schemaRefs>
</ds:datastoreItem>
</file>

<file path=customXml/itemProps2.xml><?xml version="1.0" encoding="utf-8"?>
<ds:datastoreItem xmlns:ds="http://schemas.openxmlformats.org/officeDocument/2006/customXml" ds:itemID="{F8ECB2B0-55D7-413C-8776-75DFCC71D084}">
  <ds:schemaRefs>
    <ds:schemaRef ds:uri="http://purl.org/dc/terms/"/>
    <ds:schemaRef ds:uri="http://schemas.microsoft.com/office/infopath/2007/PartnerControls"/>
    <ds:schemaRef ds:uri="http://purl.org/dc/elements/1.1/"/>
    <ds:schemaRef ds:uri="3c6aad24-5133-4e05-aabc-847f386d46df"/>
    <ds:schemaRef ds:uri="http://schemas.microsoft.com/office/2006/documentManagement/types"/>
    <ds:schemaRef ds:uri="http://schemas.openxmlformats.org/package/2006/metadata/core-properties"/>
    <ds:schemaRef ds:uri="http://www.w3.org/XML/1998/namespace"/>
    <ds:schemaRef ds:uri="0292a378-9104-4d4e-9657-1fc88ee8b0d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FC05EE81-5B8A-46C7-A0D7-532E275CAF2A}">
  <ds:schemaRefs>
    <ds:schemaRef ds:uri="0292a378-9104-4d4e-9657-1fc88ee8b0dc"/>
    <ds:schemaRef ds:uri="3c6aad24-5133-4e05-aabc-847f386d46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5047</TotalTime>
  <Words>673</Words>
  <Application>Microsoft Office PowerPoint</Application>
  <PresentationFormat>Panorámica</PresentationFormat>
  <Paragraphs>55</Paragraphs>
  <Slides>21</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Verdana</vt:lpstr>
      <vt:lpstr>Office Theme</vt:lpstr>
      <vt:lpstr>Presentación de PowerPoint</vt:lpstr>
      <vt:lpstr>MiraMon Map Browser</vt:lpstr>
      <vt:lpstr>Presentación de PowerPoint</vt:lpstr>
      <vt:lpstr>Main differentiation  features of MiraMon's Map Browser</vt:lpstr>
      <vt:lpstr>Creating a web browser without coding</vt:lpstr>
      <vt:lpstr>Symbolizing and analyzing on the client side</vt:lpstr>
      <vt:lpstr>Some characteristics and functionalities</vt:lpstr>
      <vt:lpstr>Presentación de PowerPoint</vt:lpstr>
      <vt:lpstr>Use of the MiraMon Map Browser console and the Developer editor network tool to illustrate how the client side dialogues with Web services and Web APIs</vt:lpstr>
      <vt:lpstr>Presentación de PowerPoint</vt:lpstr>
      <vt:lpstr>Presentación de PowerPoint</vt:lpstr>
      <vt:lpstr>Illustrate the combination of web services, web APIs and direct file and objects access.</vt:lpstr>
      <vt:lpstr>Presentación de PowerPoint</vt:lpstr>
      <vt:lpstr>Presentación de PowerPoint</vt:lpstr>
      <vt:lpstr>How to add new services and layers.</vt:lpstr>
      <vt:lpstr>Presentación de PowerPoint</vt:lpstr>
      <vt:lpstr>Presentación de PowerPoint</vt:lpstr>
      <vt:lpstr>How to use canvas and binary arrays to play with raster data.</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the Title</dc:title>
  <dc:creator>Jon64</dc:creator>
  <cp:lastModifiedBy>Nuria Julià</cp:lastModifiedBy>
  <cp:revision>41</cp:revision>
  <dcterms:created xsi:type="dcterms:W3CDTF">2023-04-12T17:42:21Z</dcterms:created>
  <dcterms:modified xsi:type="dcterms:W3CDTF">2023-06-12T19:51:37Z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0x01010050A2345071820C4CBE0FE9525B1E42B0</vt:lpwstr>
  </property>
  <property fmtid="{D5CDD505-2E9C-101B-9397-08002B2CF9AE}" pid="3" name="MediaServiceImageTags">
    <vt:lpwstr/>
  </property>
</Properties>
</file>